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60" r:id="rId2"/>
    <p:sldId id="265" r:id="rId3"/>
    <p:sldId id="267" r:id="rId4"/>
    <p:sldId id="268" r:id="rId5"/>
    <p:sldId id="266" r:id="rId6"/>
    <p:sldId id="269" r:id="rId7"/>
    <p:sldId id="271" r:id="rId8"/>
    <p:sldId id="270" r:id="rId9"/>
    <p:sldId id="273" r:id="rId10"/>
    <p:sldId id="274" r:id="rId11"/>
    <p:sldId id="275" r:id="rId12"/>
    <p:sldId id="276" r:id="rId13"/>
    <p:sldId id="272"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63" r:id="rId29"/>
  </p:sldIdLst>
  <p:sldSz cx="9144000" cy="6858000" type="screen4x3"/>
  <p:notesSz cx="6858000" cy="9144000"/>
  <p:defaultTextStyle>
    <a:defPPr>
      <a:defRPr lang="fr-FR"/>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00"/>
    <a:srgbClr val="800000"/>
    <a:srgbClr val="660066"/>
    <a:srgbClr val="BDD2F2"/>
    <a:srgbClr val="D4E3F7"/>
    <a:srgbClr val="DDDDDD"/>
    <a:srgbClr val="EAEAEA"/>
    <a:srgbClr val="96B8D6"/>
    <a:srgbClr val="B4CCE2"/>
    <a:srgbClr val="0067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p:scale>
          <a:sx n="60" d="100"/>
          <a:sy n="60" d="100"/>
        </p:scale>
        <p:origin x="-702" y="-33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pPr>
              <a:defRPr/>
            </a:pPr>
            <a:endParaRPr lang="en-GB"/>
          </a:p>
        </p:txBody>
      </p:sp>
      <p:sp>
        <p:nvSpPr>
          <p:cNvPr id="1843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en-GB"/>
          </a:p>
        </p:txBody>
      </p:sp>
      <p:sp>
        <p:nvSpPr>
          <p:cNvPr id="92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pPr>
              <a:defRPr/>
            </a:pPr>
            <a:endParaRPr lang="en-GB"/>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pPr>
              <a:defRPr/>
            </a:pPr>
            <a:fld id="{6D6EB050-F6BF-4661-A951-02C16600784D}" type="slidenum">
              <a:rPr lang="en-GB"/>
              <a:pPr>
                <a:defRPr/>
              </a:pPr>
              <a:t>‹Nº›</a:t>
            </a:fld>
            <a:endParaRPr lang="en-GB"/>
          </a:p>
        </p:txBody>
      </p:sp>
    </p:spTree>
    <p:extLst>
      <p:ext uri="{BB962C8B-B14F-4D97-AF65-F5344CB8AC3E}">
        <p14:creationId xmlns:p14="http://schemas.microsoft.com/office/powerpoint/2010/main" val="7621713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A0C5A40B-1101-49FC-A73B-82EAA6C5BA12}" type="slidenum">
              <a:rPr lang="en-GB" b="0" smtClean="0"/>
              <a:pPr eaLnBrk="1" hangingPunct="1"/>
              <a:t>1</a:t>
            </a:fld>
            <a:endParaRPr lang="en-GB" b="0" smtClean="0"/>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B348E4D3-552A-4D91-ADB1-C9942B019976}" type="slidenum">
              <a:rPr lang="en-GB" b="0" smtClean="0"/>
              <a:pPr eaLnBrk="1" hangingPunct="1"/>
              <a:t>2</a:t>
            </a:fld>
            <a:endParaRPr lang="en-GB" b="0"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B348E4D3-552A-4D91-ADB1-C9942B019976}" type="slidenum">
              <a:rPr lang="en-GB" b="0" smtClean="0"/>
              <a:pPr eaLnBrk="1" hangingPunct="1"/>
              <a:t>3</a:t>
            </a:fld>
            <a:endParaRPr lang="en-GB" b="0"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B348E4D3-552A-4D91-ADB1-C9942B019976}" type="slidenum">
              <a:rPr lang="en-GB" b="0" smtClean="0"/>
              <a:pPr eaLnBrk="1" hangingPunct="1"/>
              <a:t>4</a:t>
            </a:fld>
            <a:endParaRPr lang="en-GB" b="0"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a:p>
        </p:txBody>
      </p:sp>
      <p:sp>
        <p:nvSpPr>
          <p:cNvPr id="4" name="Slide Number Placeholder 3"/>
          <p:cNvSpPr>
            <a:spLocks noGrp="1"/>
          </p:cNvSpPr>
          <p:nvPr>
            <p:ph type="sldNum" sz="quarter" idx="10"/>
          </p:nvPr>
        </p:nvSpPr>
        <p:spPr/>
        <p:txBody>
          <a:bodyPr/>
          <a:lstStyle/>
          <a:p>
            <a:pPr>
              <a:defRPr/>
            </a:pPr>
            <a:fld id="{6D6EB050-F6BF-4661-A951-02C16600784D}" type="slidenum">
              <a:rPr lang="en-GB" smtClean="0"/>
              <a:pPr>
                <a:defRPr/>
              </a:pPr>
              <a:t>5</a:t>
            </a:fld>
            <a:endParaRPr lang="en-GB"/>
          </a:p>
        </p:txBody>
      </p:sp>
    </p:spTree>
    <p:extLst>
      <p:ext uri="{BB962C8B-B14F-4D97-AF65-F5344CB8AC3E}">
        <p14:creationId xmlns:p14="http://schemas.microsoft.com/office/powerpoint/2010/main" val="1399201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B348E4D3-552A-4D91-ADB1-C9942B019976}" type="slidenum">
              <a:rPr lang="en-GB" b="0" smtClean="0"/>
              <a:pPr eaLnBrk="1" hangingPunct="1"/>
              <a:t>6</a:t>
            </a:fld>
            <a:endParaRPr lang="en-GB" b="0"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a:p>
        </p:txBody>
      </p:sp>
      <p:sp>
        <p:nvSpPr>
          <p:cNvPr id="4" name="Slide Number Placeholder 3"/>
          <p:cNvSpPr>
            <a:spLocks noGrp="1"/>
          </p:cNvSpPr>
          <p:nvPr>
            <p:ph type="sldNum" sz="quarter" idx="10"/>
          </p:nvPr>
        </p:nvSpPr>
        <p:spPr/>
        <p:txBody>
          <a:bodyPr/>
          <a:lstStyle/>
          <a:p>
            <a:pPr>
              <a:defRPr/>
            </a:pPr>
            <a:fld id="{6D6EB050-F6BF-4661-A951-02C16600784D}" type="slidenum">
              <a:rPr lang="en-GB" smtClean="0"/>
              <a:pPr>
                <a:defRPr/>
              </a:pPr>
              <a:t>7</a:t>
            </a:fld>
            <a:endParaRPr lang="en-GB"/>
          </a:p>
        </p:txBody>
      </p:sp>
    </p:spTree>
    <p:extLst>
      <p:ext uri="{BB962C8B-B14F-4D97-AF65-F5344CB8AC3E}">
        <p14:creationId xmlns:p14="http://schemas.microsoft.com/office/powerpoint/2010/main" val="1399201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B348E4D3-552A-4D91-ADB1-C9942B019976}" type="slidenum">
              <a:rPr lang="en-GB" b="0" smtClean="0"/>
              <a:pPr eaLnBrk="1" hangingPunct="1"/>
              <a:t>8</a:t>
            </a:fld>
            <a:endParaRPr lang="en-GB" b="0"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a:p>
        </p:txBody>
      </p:sp>
      <p:sp>
        <p:nvSpPr>
          <p:cNvPr id="4" name="Slide Number Placeholder 3"/>
          <p:cNvSpPr>
            <a:spLocks noGrp="1"/>
          </p:cNvSpPr>
          <p:nvPr>
            <p:ph type="sldNum" sz="quarter" idx="10"/>
          </p:nvPr>
        </p:nvSpPr>
        <p:spPr/>
        <p:txBody>
          <a:bodyPr/>
          <a:lstStyle/>
          <a:p>
            <a:pPr>
              <a:defRPr/>
            </a:pPr>
            <a:fld id="{6D6EB050-F6BF-4661-A951-02C16600784D}" type="slidenum">
              <a:rPr lang="en-GB" smtClean="0"/>
              <a:pPr>
                <a:defRPr/>
              </a:pPr>
              <a:t>9</a:t>
            </a:fld>
            <a:endParaRPr lang="en-GB"/>
          </a:p>
        </p:txBody>
      </p:sp>
    </p:spTree>
    <p:extLst>
      <p:ext uri="{BB962C8B-B14F-4D97-AF65-F5344CB8AC3E}">
        <p14:creationId xmlns:p14="http://schemas.microsoft.com/office/powerpoint/2010/main" val="13992018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a:p>
        </p:txBody>
      </p:sp>
      <p:sp>
        <p:nvSpPr>
          <p:cNvPr id="4" name="Slide Number Placeholder 3"/>
          <p:cNvSpPr>
            <a:spLocks noGrp="1"/>
          </p:cNvSpPr>
          <p:nvPr>
            <p:ph type="sldNum" sz="quarter" idx="10"/>
          </p:nvPr>
        </p:nvSpPr>
        <p:spPr/>
        <p:txBody>
          <a:bodyPr/>
          <a:lstStyle/>
          <a:p>
            <a:pPr>
              <a:defRPr/>
            </a:pPr>
            <a:fld id="{6D6EB050-F6BF-4661-A951-02C16600784D}" type="slidenum">
              <a:rPr lang="en-GB" smtClean="0"/>
              <a:pPr>
                <a:defRPr/>
              </a:pPr>
              <a:t>10</a:t>
            </a:fld>
            <a:endParaRPr lang="en-GB"/>
          </a:p>
        </p:txBody>
      </p:sp>
    </p:spTree>
    <p:extLst>
      <p:ext uri="{BB962C8B-B14F-4D97-AF65-F5344CB8AC3E}">
        <p14:creationId xmlns:p14="http://schemas.microsoft.com/office/powerpoint/2010/main" val="1399201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a:p>
        </p:txBody>
      </p:sp>
      <p:sp>
        <p:nvSpPr>
          <p:cNvPr id="4" name="Slide Number Placeholder 3"/>
          <p:cNvSpPr>
            <a:spLocks noGrp="1"/>
          </p:cNvSpPr>
          <p:nvPr>
            <p:ph type="sldNum" sz="quarter" idx="10"/>
          </p:nvPr>
        </p:nvSpPr>
        <p:spPr/>
        <p:txBody>
          <a:bodyPr/>
          <a:lstStyle/>
          <a:p>
            <a:pPr>
              <a:defRPr/>
            </a:pPr>
            <a:fld id="{6D6EB050-F6BF-4661-A951-02C16600784D}" type="slidenum">
              <a:rPr lang="en-GB" smtClean="0"/>
              <a:pPr>
                <a:defRPr/>
              </a:pPr>
              <a:t>11</a:t>
            </a:fld>
            <a:endParaRPr lang="en-GB"/>
          </a:p>
        </p:txBody>
      </p:sp>
    </p:spTree>
    <p:extLst>
      <p:ext uri="{BB962C8B-B14F-4D97-AF65-F5344CB8AC3E}">
        <p14:creationId xmlns:p14="http://schemas.microsoft.com/office/powerpoint/2010/main" val="13992018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a:p>
        </p:txBody>
      </p:sp>
      <p:sp>
        <p:nvSpPr>
          <p:cNvPr id="4" name="Slide Number Placeholder 3"/>
          <p:cNvSpPr>
            <a:spLocks noGrp="1"/>
          </p:cNvSpPr>
          <p:nvPr>
            <p:ph type="sldNum" sz="quarter" idx="10"/>
          </p:nvPr>
        </p:nvSpPr>
        <p:spPr/>
        <p:txBody>
          <a:bodyPr/>
          <a:lstStyle/>
          <a:p>
            <a:pPr>
              <a:defRPr/>
            </a:pPr>
            <a:fld id="{6D6EB050-F6BF-4661-A951-02C16600784D}" type="slidenum">
              <a:rPr lang="en-GB" smtClean="0"/>
              <a:pPr>
                <a:defRPr/>
              </a:pPr>
              <a:t>12</a:t>
            </a:fld>
            <a:endParaRPr lang="en-GB"/>
          </a:p>
        </p:txBody>
      </p:sp>
    </p:spTree>
    <p:extLst>
      <p:ext uri="{BB962C8B-B14F-4D97-AF65-F5344CB8AC3E}">
        <p14:creationId xmlns:p14="http://schemas.microsoft.com/office/powerpoint/2010/main" val="1399201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B348E4D3-552A-4D91-ADB1-C9942B019976}" type="slidenum">
              <a:rPr lang="en-GB" b="0" smtClean="0"/>
              <a:pPr eaLnBrk="1" hangingPunct="1"/>
              <a:t>13</a:t>
            </a:fld>
            <a:endParaRPr lang="en-GB" b="0"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B348E4D3-552A-4D91-ADB1-C9942B019976}" type="slidenum">
              <a:rPr lang="en-GB" b="0" smtClean="0"/>
              <a:pPr eaLnBrk="1" hangingPunct="1"/>
              <a:t>14</a:t>
            </a:fld>
            <a:endParaRPr lang="en-GB" b="0"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B348E4D3-552A-4D91-ADB1-C9942B019976}" type="slidenum">
              <a:rPr lang="en-GB" b="0" smtClean="0"/>
              <a:pPr eaLnBrk="1" hangingPunct="1"/>
              <a:t>15</a:t>
            </a:fld>
            <a:endParaRPr lang="en-GB" b="0"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B348E4D3-552A-4D91-ADB1-C9942B019976}" type="slidenum">
              <a:rPr lang="en-GB" b="0" smtClean="0"/>
              <a:pPr eaLnBrk="1" hangingPunct="1"/>
              <a:t>16</a:t>
            </a:fld>
            <a:endParaRPr lang="en-GB" b="0"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B348E4D3-552A-4D91-ADB1-C9942B019976}" type="slidenum">
              <a:rPr lang="en-GB" b="0" smtClean="0"/>
              <a:pPr eaLnBrk="1" hangingPunct="1"/>
              <a:t>17</a:t>
            </a:fld>
            <a:endParaRPr lang="en-GB" b="0"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B348E4D3-552A-4D91-ADB1-C9942B019976}" type="slidenum">
              <a:rPr lang="en-GB" b="0" smtClean="0"/>
              <a:pPr eaLnBrk="1" hangingPunct="1"/>
              <a:t>18</a:t>
            </a:fld>
            <a:endParaRPr lang="en-GB" b="0"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B348E4D3-552A-4D91-ADB1-C9942B019976}" type="slidenum">
              <a:rPr lang="en-GB" b="0" smtClean="0"/>
              <a:pPr eaLnBrk="1" hangingPunct="1"/>
              <a:t>19</a:t>
            </a:fld>
            <a:endParaRPr lang="en-GB" b="0"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B348E4D3-552A-4D91-ADB1-C9942B019976}" type="slidenum">
              <a:rPr lang="en-GB" b="0" smtClean="0"/>
              <a:pPr eaLnBrk="1" hangingPunct="1"/>
              <a:t>20</a:t>
            </a:fld>
            <a:endParaRPr lang="en-GB" b="0"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B348E4D3-552A-4D91-ADB1-C9942B019976}" type="slidenum">
              <a:rPr lang="en-GB" b="0" smtClean="0"/>
              <a:pPr eaLnBrk="1" hangingPunct="1"/>
              <a:t>21</a:t>
            </a:fld>
            <a:endParaRPr lang="en-GB" b="0"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B348E4D3-552A-4D91-ADB1-C9942B019976}" type="slidenum">
              <a:rPr lang="en-GB" b="0" smtClean="0"/>
              <a:pPr eaLnBrk="1" hangingPunct="1"/>
              <a:t>22</a:t>
            </a:fld>
            <a:endParaRPr lang="en-GB" b="0"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B348E4D3-552A-4D91-ADB1-C9942B019976}" type="slidenum">
              <a:rPr lang="en-GB" b="0" smtClean="0"/>
              <a:pPr eaLnBrk="1" hangingPunct="1"/>
              <a:t>23</a:t>
            </a:fld>
            <a:endParaRPr lang="en-GB" b="0"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B348E4D3-552A-4D91-ADB1-C9942B019976}" type="slidenum">
              <a:rPr lang="en-GB" b="0" smtClean="0"/>
              <a:pPr eaLnBrk="1" hangingPunct="1"/>
              <a:t>24</a:t>
            </a:fld>
            <a:endParaRPr lang="en-GB" b="0"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B348E4D3-552A-4D91-ADB1-C9942B019976}" type="slidenum">
              <a:rPr lang="en-GB" b="0" smtClean="0"/>
              <a:pPr eaLnBrk="1" hangingPunct="1"/>
              <a:t>25</a:t>
            </a:fld>
            <a:endParaRPr lang="en-GB" b="0"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B348E4D3-552A-4D91-ADB1-C9942B019976}" type="slidenum">
              <a:rPr lang="en-GB" b="0" smtClean="0"/>
              <a:pPr eaLnBrk="1" hangingPunct="1"/>
              <a:t>26</a:t>
            </a:fld>
            <a:endParaRPr lang="en-GB" b="0"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B348E4D3-552A-4D91-ADB1-C9942B019976}" type="slidenum">
              <a:rPr lang="en-GB" b="0" smtClean="0"/>
              <a:pPr eaLnBrk="1" hangingPunct="1"/>
              <a:t>27</a:t>
            </a:fld>
            <a:endParaRPr lang="en-GB" b="0"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a:defRPr sz="2400">
                <a:solidFill>
                  <a:schemeClr val="tx1"/>
                </a:solidFill>
                <a:latin typeface="Times" pitchFamily="18" charset="0"/>
                <a:ea typeface="ＭＳ Ｐゴシック" pitchFamily="96" charset="-128"/>
              </a:defRPr>
            </a:lvl1pPr>
            <a:lvl2pPr marL="742950" indent="-285750">
              <a:defRPr sz="2400">
                <a:solidFill>
                  <a:schemeClr val="tx1"/>
                </a:solidFill>
                <a:latin typeface="Times" pitchFamily="18" charset="0"/>
                <a:ea typeface="ＭＳ Ｐゴシック" pitchFamily="96" charset="-128"/>
              </a:defRPr>
            </a:lvl2pPr>
            <a:lvl3pPr marL="1143000" indent="-228600">
              <a:defRPr sz="2400">
                <a:solidFill>
                  <a:schemeClr val="tx1"/>
                </a:solidFill>
                <a:latin typeface="Times" pitchFamily="18" charset="0"/>
                <a:ea typeface="ＭＳ Ｐゴシック" pitchFamily="96" charset="-128"/>
              </a:defRPr>
            </a:lvl3pPr>
            <a:lvl4pPr marL="1600200" indent="-228600">
              <a:defRPr sz="2400">
                <a:solidFill>
                  <a:schemeClr val="tx1"/>
                </a:solidFill>
                <a:latin typeface="Times" pitchFamily="18" charset="0"/>
                <a:ea typeface="ＭＳ Ｐゴシック" pitchFamily="96" charset="-128"/>
              </a:defRPr>
            </a:lvl4pPr>
            <a:lvl5pPr marL="2057400" indent="-228600">
              <a:defRPr sz="2400">
                <a:solidFill>
                  <a:schemeClr val="tx1"/>
                </a:solidFill>
                <a:latin typeface="Times" pitchFamily="18" charset="0"/>
                <a:ea typeface="ＭＳ Ｐゴシック" pitchFamily="96"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96"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96"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96"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96" charset="-128"/>
              </a:defRPr>
            </a:lvl9pPr>
          </a:lstStyle>
          <a:p>
            <a:fld id="{7B863891-F0B3-4473-B78C-DC69A12B6FC3}" type="slidenum">
              <a:rPr lang="en-GB" sz="1200">
                <a:solidFill>
                  <a:prstClr val="black"/>
                </a:solidFill>
                <a:latin typeface="Arial" charset="0"/>
              </a:rPr>
              <a:pPr/>
              <a:t>28</a:t>
            </a:fld>
            <a:endParaRPr lang="en-GB" sz="1200">
              <a:solidFill>
                <a:prstClr val="black"/>
              </a:solidFill>
              <a:latin typeface="Arial"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userDrawn="1"/>
        </p:nvSpPr>
        <p:spPr bwMode="auto">
          <a:xfrm>
            <a:off x="3175" y="6280150"/>
            <a:ext cx="9145588" cy="395288"/>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5" name="Rectangle 4"/>
          <p:cNvSpPr/>
          <p:nvPr userDrawn="1"/>
        </p:nvSpPr>
        <p:spPr bwMode="auto">
          <a:xfrm>
            <a:off x="-1588" y="-14288"/>
            <a:ext cx="9145588" cy="395288"/>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6" name="Rectangle 5"/>
          <p:cNvSpPr/>
          <p:nvPr userDrawn="1"/>
        </p:nvSpPr>
        <p:spPr bwMode="auto">
          <a:xfrm>
            <a:off x="-1588" y="381000"/>
            <a:ext cx="9145588" cy="395288"/>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7" name="Rectangle 6"/>
          <p:cNvSpPr/>
          <p:nvPr userDrawn="1"/>
        </p:nvSpPr>
        <p:spPr bwMode="auto">
          <a:xfrm>
            <a:off x="3175" y="776288"/>
            <a:ext cx="9145588" cy="395287"/>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8" name="Rectangle 7"/>
          <p:cNvSpPr/>
          <p:nvPr userDrawn="1"/>
        </p:nvSpPr>
        <p:spPr bwMode="auto">
          <a:xfrm>
            <a:off x="-1588" y="1171575"/>
            <a:ext cx="9145588" cy="395288"/>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9" name="Rectangle 8"/>
          <p:cNvSpPr/>
          <p:nvPr userDrawn="1"/>
        </p:nvSpPr>
        <p:spPr bwMode="auto">
          <a:xfrm>
            <a:off x="-1588" y="1566863"/>
            <a:ext cx="9145588" cy="395287"/>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10" name="Rectangle 9"/>
          <p:cNvSpPr/>
          <p:nvPr userDrawn="1"/>
        </p:nvSpPr>
        <p:spPr bwMode="auto">
          <a:xfrm>
            <a:off x="3175" y="1962150"/>
            <a:ext cx="9145588" cy="395288"/>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11" name="Rectangle 10"/>
          <p:cNvSpPr/>
          <p:nvPr userDrawn="1"/>
        </p:nvSpPr>
        <p:spPr bwMode="auto">
          <a:xfrm>
            <a:off x="-1588" y="2343150"/>
            <a:ext cx="9145588" cy="395288"/>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12" name="Rectangle 11"/>
          <p:cNvSpPr/>
          <p:nvPr userDrawn="1"/>
        </p:nvSpPr>
        <p:spPr bwMode="auto">
          <a:xfrm>
            <a:off x="-1588" y="2738438"/>
            <a:ext cx="9145588" cy="395287"/>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13" name="Rectangle 12"/>
          <p:cNvSpPr/>
          <p:nvPr userDrawn="1"/>
        </p:nvSpPr>
        <p:spPr bwMode="auto">
          <a:xfrm>
            <a:off x="3175" y="3133725"/>
            <a:ext cx="9145588" cy="395288"/>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14" name="Rectangle 13"/>
          <p:cNvSpPr/>
          <p:nvPr userDrawn="1"/>
        </p:nvSpPr>
        <p:spPr bwMode="auto">
          <a:xfrm>
            <a:off x="-1588" y="3529013"/>
            <a:ext cx="9145588" cy="395287"/>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15" name="Rectangle 14"/>
          <p:cNvSpPr/>
          <p:nvPr userDrawn="1"/>
        </p:nvSpPr>
        <p:spPr bwMode="auto">
          <a:xfrm>
            <a:off x="-1588" y="3924300"/>
            <a:ext cx="9145588" cy="395288"/>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16" name="Rectangle 15"/>
          <p:cNvSpPr/>
          <p:nvPr userDrawn="1"/>
        </p:nvSpPr>
        <p:spPr bwMode="auto">
          <a:xfrm>
            <a:off x="3175" y="4319588"/>
            <a:ext cx="9145588" cy="395287"/>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17" name="Rectangle 16"/>
          <p:cNvSpPr/>
          <p:nvPr userDrawn="1"/>
        </p:nvSpPr>
        <p:spPr bwMode="auto">
          <a:xfrm>
            <a:off x="3175" y="4714875"/>
            <a:ext cx="9145588" cy="395288"/>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18" name="Rectangle 17"/>
          <p:cNvSpPr/>
          <p:nvPr userDrawn="1"/>
        </p:nvSpPr>
        <p:spPr bwMode="auto">
          <a:xfrm>
            <a:off x="3175" y="5110163"/>
            <a:ext cx="9145588" cy="395287"/>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19" name="Rectangle 18"/>
          <p:cNvSpPr/>
          <p:nvPr userDrawn="1"/>
        </p:nvSpPr>
        <p:spPr bwMode="auto">
          <a:xfrm>
            <a:off x="-1588" y="5489575"/>
            <a:ext cx="9145588" cy="395288"/>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20" name="Rectangle 19"/>
          <p:cNvSpPr/>
          <p:nvPr userDrawn="1"/>
        </p:nvSpPr>
        <p:spPr bwMode="auto">
          <a:xfrm>
            <a:off x="3175" y="5884863"/>
            <a:ext cx="9145588" cy="395287"/>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22" name="Rectangle 20"/>
          <p:cNvSpPr>
            <a:spLocks noChangeArrowheads="1"/>
          </p:cNvSpPr>
          <p:nvPr/>
        </p:nvSpPr>
        <p:spPr bwMode="auto">
          <a:xfrm>
            <a:off x="-9525" y="6477794"/>
            <a:ext cx="9158288" cy="380205"/>
          </a:xfrm>
          <a:custGeom>
            <a:avLst/>
            <a:gdLst>
              <a:gd name="T0" fmla="*/ 9377 w 9228390"/>
              <a:gd name="T1" fmla="*/ 277402 h 624856"/>
              <a:gd name="T2" fmla="*/ 3519849 w 9228390"/>
              <a:gd name="T3" fmla="*/ 1250 h 624856"/>
              <a:gd name="T4" fmla="*/ 9088528 w 9228390"/>
              <a:gd name="T5" fmla="*/ 0 h 624856"/>
              <a:gd name="T6" fmla="*/ 9086455 w 9228390"/>
              <a:gd name="T7" fmla="*/ 541663 h 624856"/>
              <a:gd name="T8" fmla="*/ 0 w 9228390"/>
              <a:gd name="T9" fmla="*/ 537917 h 624856"/>
              <a:gd name="T10" fmla="*/ 9377 w 9228390"/>
              <a:gd name="T11" fmla="*/ 277402 h 624856"/>
              <a:gd name="T12" fmla="*/ 0 60000 65536"/>
              <a:gd name="T13" fmla="*/ 0 60000 65536"/>
              <a:gd name="T14" fmla="*/ 0 60000 65536"/>
              <a:gd name="T15" fmla="*/ 0 60000 65536"/>
              <a:gd name="T16" fmla="*/ 0 60000 65536"/>
              <a:gd name="T17" fmla="*/ 0 60000 65536"/>
              <a:gd name="T18" fmla="*/ 0 w 9228390"/>
              <a:gd name="T19" fmla="*/ 0 h 624856"/>
              <a:gd name="T20" fmla="*/ 9228390 w 9228390"/>
              <a:gd name="T21" fmla="*/ 624856 h 624856"/>
            </a:gdLst>
            <a:ahLst/>
            <a:cxnLst>
              <a:cxn ang="T12">
                <a:pos x="T0" y="T1"/>
              </a:cxn>
              <a:cxn ang="T13">
                <a:pos x="T2" y="T3"/>
              </a:cxn>
              <a:cxn ang="T14">
                <a:pos x="T4" y="T5"/>
              </a:cxn>
              <a:cxn ang="T15">
                <a:pos x="T6" y="T7"/>
              </a:cxn>
              <a:cxn ang="T16">
                <a:pos x="T8" y="T9"/>
              </a:cxn>
              <a:cxn ang="T17">
                <a:pos x="T10" y="T11"/>
              </a:cxn>
            </a:cxnLst>
            <a:rect l="T18" t="T19" r="T20" b="T21"/>
            <a:pathLst>
              <a:path w="9228390" h="624856">
                <a:moveTo>
                  <a:pt x="9521" y="320008"/>
                </a:moveTo>
                <a:lnTo>
                  <a:pt x="3573941" y="1442"/>
                </a:lnTo>
                <a:lnTo>
                  <a:pt x="9228198" y="0"/>
                </a:lnTo>
                <a:cubicBezTo>
                  <a:pt x="9229343" y="198378"/>
                  <a:pt x="9224948" y="426478"/>
                  <a:pt x="9226093" y="624856"/>
                </a:cubicBezTo>
                <a:lnTo>
                  <a:pt x="0" y="620534"/>
                </a:lnTo>
                <a:lnTo>
                  <a:pt x="9521" y="320008"/>
                </a:lnTo>
                <a:close/>
              </a:path>
            </a:pathLst>
          </a:cu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a:r>
              <a:rPr lang="en-US" sz="1000" dirty="0" smtClean="0">
                <a:solidFill>
                  <a:schemeClr val="bg1"/>
                </a:solidFill>
              </a:rPr>
              <a:t>www.comuniondegracia.org</a:t>
            </a:r>
            <a:endParaRPr lang="fr-FR" sz="1000" dirty="0">
              <a:solidFill>
                <a:schemeClr val="bg1"/>
              </a:solidFill>
            </a:endParaRPr>
          </a:p>
        </p:txBody>
      </p:sp>
      <p:sp>
        <p:nvSpPr>
          <p:cNvPr id="8198" name="Rectangle 6"/>
          <p:cNvSpPr>
            <a:spLocks noGrp="1" noChangeArrowheads="1"/>
          </p:cNvSpPr>
          <p:nvPr>
            <p:ph type="subTitle" idx="1"/>
          </p:nvPr>
        </p:nvSpPr>
        <p:spPr>
          <a:xfrm>
            <a:off x="3429000" y="5029200"/>
            <a:ext cx="5715000" cy="609600"/>
          </a:xfrm>
        </p:spPr>
        <p:txBody>
          <a:bodyPr/>
          <a:lstStyle>
            <a:lvl1pPr marL="0" indent="0" algn="ctr">
              <a:buFontTx/>
              <a:buNone/>
              <a:defRPr sz="2400">
                <a:solidFill>
                  <a:schemeClr val="bg1"/>
                </a:solidFill>
              </a:defRPr>
            </a:lvl1pPr>
          </a:lstStyle>
          <a:p>
            <a:pPr lvl="0"/>
            <a:r>
              <a:rPr lang="en-US" noProof="0" smtClean="0"/>
              <a:t>Click to edit Master subtitle style</a:t>
            </a:r>
          </a:p>
        </p:txBody>
      </p:sp>
      <p:sp>
        <p:nvSpPr>
          <p:cNvPr id="8197" name="Rectangle 5"/>
          <p:cNvSpPr>
            <a:spLocks noGrp="1" noChangeArrowheads="1"/>
          </p:cNvSpPr>
          <p:nvPr>
            <p:ph type="ctrTitle"/>
          </p:nvPr>
        </p:nvSpPr>
        <p:spPr>
          <a:xfrm>
            <a:off x="3429000" y="3581400"/>
            <a:ext cx="5715000" cy="1470025"/>
          </a:xfrm>
          <a:solidFill>
            <a:srgbClr val="D4E3F7"/>
          </a:solidFill>
          <a:extLst>
            <a:ext uri="{91240B29-F687-4F45-9708-019B960494DF}">
              <a14:hiddenLine xmlns:a14="http://schemas.microsoft.com/office/drawing/2010/main" w="9525" algn="ctr">
                <a:solidFill>
                  <a:schemeClr val="tx1"/>
                </a:solidFill>
                <a:miter lim="800000"/>
                <a:headEnd/>
                <a:tailEnd/>
              </a14:hiddenLine>
            </a:ext>
          </a:extLst>
        </p:spPr>
        <p:txBody>
          <a:bodyPr lIns="91440" anchor="t"/>
          <a:lstStyle>
            <a:lvl1pPr algn="ctr">
              <a:spcBef>
                <a:spcPct val="20000"/>
              </a:spcBef>
              <a:defRPr sz="3200">
                <a:latin typeface="Arial Black" pitchFamily="34" charset="0"/>
              </a:defRPr>
            </a:lvl1pPr>
          </a:lstStyle>
          <a:p>
            <a:pPr lvl="0"/>
            <a:r>
              <a:rPr lang="en-US" noProof="0" smtClean="0"/>
              <a:t>Click to edit Master title style</a:t>
            </a:r>
          </a:p>
        </p:txBody>
      </p:sp>
    </p:spTree>
    <p:extLst>
      <p:ext uri="{BB962C8B-B14F-4D97-AF65-F5344CB8AC3E}">
        <p14:creationId xmlns:p14="http://schemas.microsoft.com/office/powerpoint/2010/main" val="65605850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80075647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048311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2286000" y="1905000"/>
            <a:ext cx="32766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715000" y="1905000"/>
            <a:ext cx="32766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10498064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561647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2001527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5579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11638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91914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098319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6150" y="200025"/>
            <a:ext cx="1695450" cy="627697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2209800" y="200025"/>
            <a:ext cx="4933950" cy="6276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42444460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09800" y="200025"/>
            <a:ext cx="5105400" cy="1447800"/>
          </a:xfrm>
        </p:spPr>
        <p:txBody>
          <a:bodyPr/>
          <a:lstStyle/>
          <a:p>
            <a:r>
              <a:rPr lang="en-US" smtClean="0"/>
              <a:t>Click to edit Master title style</a:t>
            </a:r>
            <a:endParaRPr lang="en-GB"/>
          </a:p>
        </p:txBody>
      </p:sp>
      <p:sp>
        <p:nvSpPr>
          <p:cNvPr id="3" name="Chart Placeholder 2"/>
          <p:cNvSpPr>
            <a:spLocks noGrp="1"/>
          </p:cNvSpPr>
          <p:nvPr>
            <p:ph type="chart" idx="1"/>
          </p:nvPr>
        </p:nvSpPr>
        <p:spPr>
          <a:xfrm>
            <a:off x="2286000" y="1905000"/>
            <a:ext cx="6705600" cy="4572000"/>
          </a:xfrm>
        </p:spPr>
        <p:txBody>
          <a:bodyPr/>
          <a:lstStyle/>
          <a:p>
            <a:pPr lvl="0"/>
            <a:endParaRPr lang="en-GB" noProof="0" smtClean="0"/>
          </a:p>
        </p:txBody>
      </p:sp>
    </p:spTree>
    <p:extLst>
      <p:ext uri="{BB962C8B-B14F-4D97-AF65-F5344CB8AC3E}">
        <p14:creationId xmlns:p14="http://schemas.microsoft.com/office/powerpoint/2010/main" val="7351231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09800" y="200025"/>
            <a:ext cx="5105400" cy="14478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2286000" y="1905000"/>
            <a:ext cx="3276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715000" y="1905000"/>
            <a:ext cx="3276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729567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p:cNvSpPr/>
          <p:nvPr userDrawn="1"/>
        </p:nvSpPr>
        <p:spPr bwMode="auto">
          <a:xfrm>
            <a:off x="6350" y="6286500"/>
            <a:ext cx="2135188" cy="395288"/>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17" name="Rectangle 16"/>
          <p:cNvSpPr/>
          <p:nvPr userDrawn="1"/>
        </p:nvSpPr>
        <p:spPr bwMode="auto">
          <a:xfrm>
            <a:off x="6350" y="-14288"/>
            <a:ext cx="2135188" cy="395288"/>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18" name="Rectangle 17"/>
          <p:cNvSpPr/>
          <p:nvPr userDrawn="1"/>
        </p:nvSpPr>
        <p:spPr bwMode="auto">
          <a:xfrm>
            <a:off x="6350" y="381000"/>
            <a:ext cx="2141538" cy="395288"/>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19" name="Rectangle 18"/>
          <p:cNvSpPr/>
          <p:nvPr userDrawn="1"/>
        </p:nvSpPr>
        <p:spPr bwMode="auto">
          <a:xfrm>
            <a:off x="6350" y="776288"/>
            <a:ext cx="2135188" cy="395287"/>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20" name="Rectangle 19"/>
          <p:cNvSpPr/>
          <p:nvPr userDrawn="1"/>
        </p:nvSpPr>
        <p:spPr bwMode="auto">
          <a:xfrm>
            <a:off x="-1588" y="1171575"/>
            <a:ext cx="2135188" cy="395288"/>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21" name="Rectangle 20"/>
          <p:cNvSpPr/>
          <p:nvPr userDrawn="1"/>
        </p:nvSpPr>
        <p:spPr bwMode="auto">
          <a:xfrm>
            <a:off x="6350" y="1566863"/>
            <a:ext cx="2135188" cy="395287"/>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22" name="Rectangle 21"/>
          <p:cNvSpPr/>
          <p:nvPr userDrawn="1"/>
        </p:nvSpPr>
        <p:spPr bwMode="auto">
          <a:xfrm>
            <a:off x="6350" y="1962150"/>
            <a:ext cx="2135188" cy="395288"/>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23" name="Rectangle 22"/>
          <p:cNvSpPr/>
          <p:nvPr userDrawn="1"/>
        </p:nvSpPr>
        <p:spPr bwMode="auto">
          <a:xfrm>
            <a:off x="6350" y="2343150"/>
            <a:ext cx="2135188" cy="395288"/>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24" name="Rectangle 23"/>
          <p:cNvSpPr/>
          <p:nvPr userDrawn="1"/>
        </p:nvSpPr>
        <p:spPr bwMode="auto">
          <a:xfrm>
            <a:off x="6350" y="2738438"/>
            <a:ext cx="2135188" cy="395287"/>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25" name="Rectangle 24"/>
          <p:cNvSpPr/>
          <p:nvPr userDrawn="1"/>
        </p:nvSpPr>
        <p:spPr bwMode="auto">
          <a:xfrm>
            <a:off x="6350" y="3133725"/>
            <a:ext cx="2135188" cy="395288"/>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26" name="Rectangle 25"/>
          <p:cNvSpPr/>
          <p:nvPr userDrawn="1"/>
        </p:nvSpPr>
        <p:spPr bwMode="auto">
          <a:xfrm>
            <a:off x="6350" y="3529013"/>
            <a:ext cx="2135188" cy="395287"/>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27" name="Rectangle 26"/>
          <p:cNvSpPr/>
          <p:nvPr userDrawn="1"/>
        </p:nvSpPr>
        <p:spPr bwMode="auto">
          <a:xfrm>
            <a:off x="6350" y="3924300"/>
            <a:ext cx="2135188" cy="395288"/>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28" name="Rectangle 27"/>
          <p:cNvSpPr/>
          <p:nvPr userDrawn="1"/>
        </p:nvSpPr>
        <p:spPr bwMode="auto">
          <a:xfrm>
            <a:off x="6350" y="4319588"/>
            <a:ext cx="2135188" cy="395287"/>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29" name="Rectangle 28"/>
          <p:cNvSpPr/>
          <p:nvPr userDrawn="1"/>
        </p:nvSpPr>
        <p:spPr bwMode="auto">
          <a:xfrm>
            <a:off x="6350" y="4714875"/>
            <a:ext cx="2135188" cy="395288"/>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30" name="Rectangle 29"/>
          <p:cNvSpPr/>
          <p:nvPr userDrawn="1"/>
        </p:nvSpPr>
        <p:spPr bwMode="auto">
          <a:xfrm>
            <a:off x="6350" y="5110163"/>
            <a:ext cx="2135188" cy="395287"/>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31" name="Rectangle 30"/>
          <p:cNvSpPr/>
          <p:nvPr userDrawn="1"/>
        </p:nvSpPr>
        <p:spPr bwMode="auto">
          <a:xfrm>
            <a:off x="6350" y="5489575"/>
            <a:ext cx="2135188" cy="395288"/>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32" name="Rectangle 31"/>
          <p:cNvSpPr/>
          <p:nvPr userDrawn="1"/>
        </p:nvSpPr>
        <p:spPr bwMode="auto">
          <a:xfrm>
            <a:off x="6350" y="5867400"/>
            <a:ext cx="2135188" cy="419101"/>
          </a:xfrm>
          <a:prstGeom prst="rect">
            <a:avLst/>
          </a:prstGeom>
          <a:solidFill>
            <a:schemeClr val="tx1"/>
          </a:solidFill>
          <a:ln w="9525" cap="flat" cmpd="sng" algn="ctr">
            <a:solidFill>
              <a:schemeClr val="tx1">
                <a:lumMod val="50000"/>
              </a:schemeClr>
            </a:solidFill>
            <a:prstDash val="solid"/>
            <a:round/>
            <a:headEnd type="none" w="med" len="med"/>
            <a:tailEnd type="none" w="med" len="med"/>
          </a:ln>
          <a:effectLst/>
        </p:spPr>
        <p:txBody>
          <a:bodyPr/>
          <a:lstStyle/>
          <a:p>
            <a:pPr>
              <a:defRPr/>
            </a:pPr>
            <a:endParaRPr lang="en-GB"/>
          </a:p>
        </p:txBody>
      </p:sp>
      <p:sp>
        <p:nvSpPr>
          <p:cNvPr id="1044" name="Text Box 7"/>
          <p:cNvSpPr txBox="1">
            <a:spLocks noChangeArrowheads="1"/>
          </p:cNvSpPr>
          <p:nvPr/>
        </p:nvSpPr>
        <p:spPr bwMode="auto">
          <a:xfrm>
            <a:off x="2147888" y="-14288"/>
            <a:ext cx="6996112" cy="1828801"/>
          </a:xfrm>
          <a:prstGeom prst="rect">
            <a:avLst/>
          </a:prstGeom>
          <a:solidFill>
            <a:srgbClr val="BDD2E5"/>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8000"/>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ct val="50000"/>
              </a:spcBef>
              <a:defRPr/>
            </a:pPr>
            <a:endParaRPr lang="en-GB" sz="3600" smtClean="0">
              <a:solidFill>
                <a:schemeClr val="accent2"/>
              </a:solidFill>
              <a:latin typeface="Arial Black" pitchFamily="34" charset="0"/>
            </a:endParaRPr>
          </a:p>
        </p:txBody>
      </p:sp>
      <p:sp>
        <p:nvSpPr>
          <p:cNvPr id="2" name="Rectangle 2"/>
          <p:cNvSpPr>
            <a:spLocks noGrp="1" noChangeArrowheads="1"/>
          </p:cNvSpPr>
          <p:nvPr>
            <p:ph type="title"/>
          </p:nvPr>
        </p:nvSpPr>
        <p:spPr bwMode="auto">
          <a:xfrm>
            <a:off x="2209800" y="200025"/>
            <a:ext cx="51054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8000" tIns="45720" rIns="91440" bIns="45720" numCol="1" anchor="ctr" anchorCtr="0" compatLnSpc="1">
            <a:prstTxWarp prst="textNoShape">
              <a:avLst/>
            </a:prstTxWarp>
          </a:bodyPr>
          <a:lstStyle/>
          <a:p>
            <a:pPr lvl="0"/>
            <a:r>
              <a:rPr lang="fr-FR" smtClean="0"/>
              <a:t>Click to edit Master title style</a:t>
            </a:r>
          </a:p>
        </p:txBody>
      </p:sp>
      <p:sp>
        <p:nvSpPr>
          <p:cNvPr id="1045" name="Rectangle 3"/>
          <p:cNvSpPr>
            <a:spLocks noGrp="1" noChangeArrowheads="1"/>
          </p:cNvSpPr>
          <p:nvPr>
            <p:ph type="body" idx="1"/>
          </p:nvPr>
        </p:nvSpPr>
        <p:spPr bwMode="auto">
          <a:xfrm>
            <a:off x="2286000" y="1905000"/>
            <a:ext cx="67056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dirty="0" smtClean="0"/>
              <a:t>Click to </a:t>
            </a:r>
            <a:r>
              <a:rPr lang="fr-FR" dirty="0" err="1" smtClean="0"/>
              <a:t>edit</a:t>
            </a:r>
            <a:r>
              <a:rPr lang="fr-FR" dirty="0" smtClean="0"/>
              <a:t> Master </a:t>
            </a:r>
            <a:r>
              <a:rPr lang="fr-FR" dirty="0" err="1" smtClean="0"/>
              <a:t>text</a:t>
            </a:r>
            <a:r>
              <a:rPr lang="fr-FR" dirty="0" smtClean="0"/>
              <a:t> styles</a:t>
            </a:r>
          </a:p>
          <a:p>
            <a:pPr lvl="1"/>
            <a:r>
              <a:rPr lang="fr-FR" dirty="0" smtClean="0"/>
              <a:t>Second </a:t>
            </a:r>
            <a:r>
              <a:rPr lang="fr-FR" dirty="0" err="1" smtClean="0"/>
              <a:t>level</a:t>
            </a:r>
            <a:endParaRPr lang="fr-FR" dirty="0" smtClean="0"/>
          </a:p>
          <a:p>
            <a:pPr lvl="2"/>
            <a:r>
              <a:rPr lang="fr-FR" dirty="0" err="1" smtClean="0"/>
              <a:t>Third</a:t>
            </a:r>
            <a:r>
              <a:rPr lang="fr-FR" dirty="0" smtClean="0"/>
              <a:t> </a:t>
            </a:r>
            <a:r>
              <a:rPr lang="fr-FR" dirty="0" err="1" smtClean="0"/>
              <a:t>level</a:t>
            </a:r>
            <a:endParaRPr lang="fr-FR" dirty="0" smtClean="0"/>
          </a:p>
          <a:p>
            <a:pPr lvl="3"/>
            <a:r>
              <a:rPr lang="fr-FR" dirty="0" err="1" smtClean="0"/>
              <a:t>Fourth</a:t>
            </a:r>
            <a:r>
              <a:rPr lang="fr-FR" dirty="0" smtClean="0"/>
              <a:t> </a:t>
            </a:r>
            <a:r>
              <a:rPr lang="fr-FR" dirty="0" err="1" smtClean="0"/>
              <a:t>level</a:t>
            </a:r>
            <a:endParaRPr lang="fr-FR" dirty="0" smtClean="0"/>
          </a:p>
          <a:p>
            <a:pPr lvl="4"/>
            <a:r>
              <a:rPr lang="fr-FR" dirty="0" err="1" smtClean="0"/>
              <a:t>Fifth</a:t>
            </a:r>
            <a:r>
              <a:rPr lang="fr-FR" dirty="0" smtClean="0"/>
              <a:t> </a:t>
            </a:r>
            <a:r>
              <a:rPr lang="fr-FR" dirty="0" err="1" smtClean="0"/>
              <a:t>level</a:t>
            </a:r>
            <a:endParaRPr lang="fr-FR" dirty="0" smtClean="0"/>
          </a:p>
        </p:txBody>
      </p:sp>
      <p:sp>
        <p:nvSpPr>
          <p:cNvPr id="3" name="Rectangle 20"/>
          <p:cNvSpPr>
            <a:spLocks noChangeArrowheads="1"/>
          </p:cNvSpPr>
          <p:nvPr userDrawn="1"/>
        </p:nvSpPr>
        <p:spPr bwMode="auto">
          <a:xfrm>
            <a:off x="0" y="6286501"/>
            <a:ext cx="2151063" cy="563562"/>
          </a:xfrm>
          <a:custGeom>
            <a:avLst/>
            <a:gdLst>
              <a:gd name="T0" fmla="*/ 0 w 9225832"/>
              <a:gd name="T1" fmla="*/ 334817 h 586764"/>
              <a:gd name="T2" fmla="*/ 208364 w 9225832"/>
              <a:gd name="T3" fmla="*/ 9728 h 586764"/>
              <a:gd name="T4" fmla="*/ 501482 w 9225832"/>
              <a:gd name="T5" fmla="*/ 0 h 586764"/>
              <a:gd name="T6" fmla="*/ 500979 w 9225832"/>
              <a:gd name="T7" fmla="*/ 585563 h 586764"/>
              <a:gd name="T8" fmla="*/ 0 w 9225832"/>
              <a:gd name="T9" fmla="*/ 566103 h 586764"/>
              <a:gd name="T10" fmla="*/ 0 w 9225832"/>
              <a:gd name="T11" fmla="*/ 334817 h 586764"/>
              <a:gd name="T12" fmla="*/ 0 60000 65536"/>
              <a:gd name="T13" fmla="*/ 0 60000 65536"/>
              <a:gd name="T14" fmla="*/ 0 60000 65536"/>
              <a:gd name="T15" fmla="*/ 0 60000 65536"/>
              <a:gd name="T16" fmla="*/ 0 60000 65536"/>
              <a:gd name="T17" fmla="*/ 0 60000 65536"/>
              <a:gd name="T18" fmla="*/ 0 w 9225832"/>
              <a:gd name="T19" fmla="*/ 0 h 586764"/>
              <a:gd name="T20" fmla="*/ 9225832 w 9225832"/>
              <a:gd name="T21" fmla="*/ 586764 h 586764"/>
            </a:gdLst>
            <a:ahLst/>
            <a:cxnLst>
              <a:cxn ang="T12">
                <a:pos x="T0" y="T1"/>
              </a:cxn>
              <a:cxn ang="T13">
                <a:pos x="T2" y="T3"/>
              </a:cxn>
              <a:cxn ang="T14">
                <a:pos x="T4" y="T5"/>
              </a:cxn>
              <a:cxn ang="T15">
                <a:pos x="T6" y="T7"/>
              </a:cxn>
              <a:cxn ang="T16">
                <a:pos x="T8" y="T9"/>
              </a:cxn>
              <a:cxn ang="T17">
                <a:pos x="T10" y="T11"/>
              </a:cxn>
            </a:cxnLst>
            <a:rect l="T18" t="T19" r="T20" b="T21"/>
            <a:pathLst>
              <a:path w="9225832" h="586764">
                <a:moveTo>
                  <a:pt x="0" y="335504"/>
                </a:moveTo>
                <a:lnTo>
                  <a:pt x="3833290" y="9748"/>
                </a:lnTo>
                <a:lnTo>
                  <a:pt x="9225832" y="0"/>
                </a:lnTo>
                <a:lnTo>
                  <a:pt x="9216571" y="586764"/>
                </a:lnTo>
                <a:lnTo>
                  <a:pt x="0" y="567264"/>
                </a:lnTo>
                <a:lnTo>
                  <a:pt x="0" y="335504"/>
                </a:lnTo>
                <a:close/>
              </a:path>
            </a:pathLst>
          </a:cu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a:r>
              <a:rPr lang="en-US" sz="1000" dirty="0" smtClean="0">
                <a:solidFill>
                  <a:schemeClr val="bg1"/>
                </a:solidFill>
              </a:rPr>
              <a:t>     comuniondegracia.org</a:t>
            </a:r>
            <a:endParaRPr lang="fr-FR" sz="1000" dirty="0">
              <a:solidFill>
                <a:schemeClr val="bg1"/>
              </a:solidFill>
            </a:endParaRPr>
          </a:p>
        </p:txBody>
      </p:sp>
      <p:sp>
        <p:nvSpPr>
          <p:cNvPr id="1048" name="Rectangle 19"/>
          <p:cNvSpPr>
            <a:spLocks noChangeArrowheads="1"/>
          </p:cNvSpPr>
          <p:nvPr/>
        </p:nvSpPr>
        <p:spPr bwMode="auto">
          <a:xfrm>
            <a:off x="0" y="6613525"/>
            <a:ext cx="9144000" cy="244475"/>
          </a:xfrm>
          <a:prstGeom prst="rect">
            <a:avLst/>
          </a:prstGeom>
          <a:solidFill>
            <a:srgbClr val="0033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endParaRPr lang="en-US" sz="1000">
              <a:solidFill>
                <a:schemeClr val="bg1"/>
              </a:solidFill>
            </a:endParaRPr>
          </a:p>
        </p:txBody>
      </p:sp>
      <p:pic>
        <p:nvPicPr>
          <p:cNvPr id="33" name="Picture 32"/>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562215" y="76200"/>
            <a:ext cx="1037985" cy="1673428"/>
          </a:xfrm>
          <a:prstGeom prst="rect">
            <a:avLst/>
          </a:prstGeom>
        </p:spPr>
      </p:pic>
    </p:spTree>
  </p:cSld>
  <p:clrMap bg1="lt1" tx1="dk1" bg2="lt2" tx2="dk2" accent1="accent1" accent2="accent2" accent3="accent3" accent4="accent4" accent5="accent5" accent6="accent6" hlink="hlink" folHlink="folHlink"/>
  <p:sldLayoutIdLst>
    <p:sldLayoutId id="2147483703"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timing>
    <p:tnLst>
      <p:par>
        <p:cTn id="1" dur="indefinite" restart="never" nodeType="tmRoot"/>
      </p:par>
    </p:tnLst>
  </p:timing>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mailto:david_agreda@wcg.org" TargetMode="External"/><Relationship Id="rId13" Type="http://schemas.openxmlformats.org/officeDocument/2006/relationships/hyperlink" Target="mailto:jva1979@hotmail.com" TargetMode="External"/><Relationship Id="rId3" Type="http://schemas.openxmlformats.org/officeDocument/2006/relationships/image" Target="../media/image24.png"/><Relationship Id="rId7" Type="http://schemas.openxmlformats.org/officeDocument/2006/relationships/hyperlink" Target="mailto:hbarrero@colomsat.net.co" TargetMode="External"/><Relationship Id="rId12" Type="http://schemas.openxmlformats.org/officeDocument/2006/relationships/hyperlink" Target="mailto:ncesarn@hotmail.com" TargetMode="External"/><Relationship Id="rId17" Type="http://schemas.openxmlformats.org/officeDocument/2006/relationships/hyperlink" Target="mailto:josekasum1@yahoo.es" TargetMode="External"/><Relationship Id="rId2" Type="http://schemas.openxmlformats.org/officeDocument/2006/relationships/notesSlide" Target="../notesSlides/notesSlide28.xml"/><Relationship Id="rId16" Type="http://schemas.openxmlformats.org/officeDocument/2006/relationships/hyperlink" Target="mailto:josekasum1@starmedia.com" TargetMode="External"/><Relationship Id="rId1" Type="http://schemas.openxmlformats.org/officeDocument/2006/relationships/slideLayout" Target="../slideLayouts/slideLayout2.xml"/><Relationship Id="rId6" Type="http://schemas.openxmlformats.org/officeDocument/2006/relationships/hyperlink" Target="mailto:iduarg@gmail.com" TargetMode="External"/><Relationship Id="rId11" Type="http://schemas.openxmlformats.org/officeDocument/2006/relationships/hyperlink" Target="mailto:charles_fleming@wcg.org" TargetMode="External"/><Relationship Id="rId5" Type="http://schemas.openxmlformats.org/officeDocument/2006/relationships/hyperlink" Target="mailto:carlos_espinosa@wcg.org" TargetMode="External"/><Relationship Id="rId15" Type="http://schemas.openxmlformats.org/officeDocument/2006/relationships/hyperlink" Target="http://www.comuniongracia.org.mx/blog/" TargetMode="External"/><Relationship Id="rId10" Type="http://schemas.openxmlformats.org/officeDocument/2006/relationships/hyperlink" Target="http://www.idue.es/" TargetMode="External"/><Relationship Id="rId4" Type="http://schemas.openxmlformats.org/officeDocument/2006/relationships/image" Target="../media/image3.png"/><Relationship Id="rId9" Type="http://schemas.openxmlformats.org/officeDocument/2006/relationships/hyperlink" Target="mailto:pedro_rufian@wcg.org.uk" TargetMode="External"/><Relationship Id="rId14" Type="http://schemas.openxmlformats.org/officeDocument/2006/relationships/hyperlink" Target="mailto:Salvador_Barragan@wcg.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3631346" y="2514600"/>
            <a:ext cx="5512654" cy="1446905"/>
          </a:xfrm>
        </p:spPr>
        <p:txBody>
          <a:bodyPr/>
          <a:lstStyle/>
          <a:p>
            <a:pPr eaLnBrk="1" hangingPunct="1"/>
            <a:r>
              <a:rPr lang="es-ES" sz="3600" dirty="0" smtClean="0"/>
              <a:t>Capítulo II</a:t>
            </a:r>
            <a:r>
              <a:rPr lang="es-ES" sz="4400" dirty="0" smtClean="0"/>
              <a:t/>
            </a:r>
            <a:br>
              <a:rPr lang="es-ES" sz="4400" dirty="0" smtClean="0"/>
            </a:br>
            <a:r>
              <a:rPr lang="es-ES" sz="4400" dirty="0" smtClean="0"/>
              <a:t>El regalo de Dios</a:t>
            </a:r>
            <a:endParaRPr lang="en-US" sz="4400" dirty="0" smtClean="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 y="1065010"/>
            <a:ext cx="3593246" cy="5792990"/>
          </a:xfrm>
          <a:prstGeom prst="rect">
            <a:avLst/>
          </a:prstGeom>
        </p:spPr>
      </p:pic>
      <p:pic>
        <p:nvPicPr>
          <p:cNvPr id="5" name="4 Imagen"/>
          <p:cNvPicPr>
            <a:picLocks noChangeAspect="1"/>
          </p:cNvPicPr>
          <p:nvPr/>
        </p:nvPicPr>
        <p:blipFill rotWithShape="1">
          <a:blip r:embed="rId4">
            <a:extLst>
              <a:ext uri="{28A0092B-C50C-407E-A947-70E740481C1C}">
                <a14:useLocalDpi xmlns:a14="http://schemas.microsoft.com/office/drawing/2010/main" val="0"/>
              </a:ext>
            </a:extLst>
          </a:blip>
          <a:srcRect l="1070" t="17604" r="6079"/>
          <a:stretch/>
        </p:blipFill>
        <p:spPr bwMode="auto">
          <a:xfrm>
            <a:off x="1" y="-10526"/>
            <a:ext cx="9143999" cy="1075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1.bp.blogspot.com/_yOx_OWVnhSg/S-gwC2xXzgI/AAAAAAAAA94/LUPdruRliOA/s1600/ofreciendo+regal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752600"/>
            <a:ext cx="9273915" cy="5105401"/>
          </a:xfrm>
          <a:prstGeom prst="rect">
            <a:avLst/>
          </a:prstGeom>
          <a:noFill/>
          <a:extLst>
            <a:ext uri="{909E8E84-426E-40DD-AFC4-6F175D3DCCD1}">
              <a14:hiddenFill xmlns:a14="http://schemas.microsoft.com/office/drawing/2010/main">
                <a:solidFill>
                  <a:srgbClr val="FFFFFF"/>
                </a:solidFill>
              </a14:hiddenFill>
            </a:ext>
          </a:extLst>
        </p:spPr>
      </p:pic>
      <p:sp>
        <p:nvSpPr>
          <p:cNvPr id="4098" name="Rectangle 2"/>
          <p:cNvSpPr>
            <a:spLocks noGrp="1" noChangeArrowheads="1"/>
          </p:cNvSpPr>
          <p:nvPr>
            <p:ph type="title"/>
          </p:nvPr>
        </p:nvSpPr>
        <p:spPr>
          <a:xfrm>
            <a:off x="2209800" y="200025"/>
            <a:ext cx="6553200" cy="1447800"/>
          </a:xfrm>
        </p:spPr>
        <p:txBody>
          <a:bodyPr/>
          <a:lstStyle/>
          <a:p>
            <a:pPr eaLnBrk="1" hangingPunct="1"/>
            <a:r>
              <a:rPr lang="es-ES" dirty="0" smtClean="0"/>
              <a:t>¡La salvación sí es un regalo!</a:t>
            </a:r>
            <a:endParaRPr lang="en-US" dirty="0" smtClean="0"/>
          </a:p>
        </p:txBody>
      </p:sp>
      <p:sp>
        <p:nvSpPr>
          <p:cNvPr id="4099" name="Rectangle 3"/>
          <p:cNvSpPr>
            <a:spLocks noGrp="1" noChangeArrowheads="1"/>
          </p:cNvSpPr>
          <p:nvPr>
            <p:ph type="body" idx="1"/>
          </p:nvPr>
        </p:nvSpPr>
        <p:spPr>
          <a:xfrm>
            <a:off x="5334000" y="1905000"/>
            <a:ext cx="3657600" cy="4648200"/>
          </a:xfrm>
        </p:spPr>
        <p:txBody>
          <a:bodyPr/>
          <a:lstStyle/>
          <a:p>
            <a:r>
              <a:rPr lang="es-ES" sz="2000" dirty="0">
                <a:solidFill>
                  <a:srgbClr val="800000"/>
                </a:solidFill>
              </a:rPr>
              <a:t>Todos hemos caído, </a:t>
            </a:r>
            <a:r>
              <a:rPr lang="es-ES" sz="2000" dirty="0" smtClean="0">
                <a:solidFill>
                  <a:srgbClr val="800000"/>
                </a:solidFill>
              </a:rPr>
              <a:t>pero </a:t>
            </a:r>
            <a:r>
              <a:rPr lang="es-ES" sz="2000" dirty="0">
                <a:solidFill>
                  <a:srgbClr val="800000"/>
                </a:solidFill>
              </a:rPr>
              <a:t>hemos sido justificados, o hechos justos, por medio de la gracia de Dios</a:t>
            </a:r>
            <a:r>
              <a:rPr lang="es-ES" sz="2000" dirty="0" smtClean="0">
                <a:solidFill>
                  <a:srgbClr val="800000"/>
                </a:solidFill>
              </a:rPr>
              <a:t>.</a:t>
            </a:r>
          </a:p>
          <a:p>
            <a:r>
              <a:rPr lang="es-ES" sz="2000" dirty="0" smtClean="0">
                <a:solidFill>
                  <a:srgbClr val="800000"/>
                </a:solidFill>
              </a:rPr>
              <a:t>¡Es </a:t>
            </a:r>
            <a:r>
              <a:rPr lang="es-ES" sz="2000" dirty="0">
                <a:solidFill>
                  <a:srgbClr val="800000"/>
                </a:solidFill>
              </a:rPr>
              <a:t>un regalo! Nosotros no podemos merecerlo ni ganarlo, Dios nos lo da por su misericordia y su justicia.</a:t>
            </a:r>
          </a:p>
          <a:p>
            <a:r>
              <a:rPr lang="es-ES" sz="2000" dirty="0">
                <a:solidFill>
                  <a:srgbClr val="800000"/>
                </a:solidFill>
              </a:rPr>
              <a:t>Los que son buenos por sí mismos no necesitan ser salvados, son los que están en problemas los que necesitan ser salvados. </a:t>
            </a:r>
            <a:endParaRPr lang="es-ES" sz="2000" dirty="0" smtClean="0">
              <a:solidFill>
                <a:srgbClr val="800000"/>
              </a:solidFill>
            </a:endParaRPr>
          </a:p>
        </p:txBody>
      </p:sp>
    </p:spTree>
    <p:extLst>
      <p:ext uri="{BB962C8B-B14F-4D97-AF65-F5344CB8AC3E}">
        <p14:creationId xmlns:p14="http://schemas.microsoft.com/office/powerpoint/2010/main" val="1392938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500" fill="hold"/>
                                        <p:tgtEl>
                                          <p:spTgt spid="409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acultyfiles.deanza.edu/images/donahuemary/NationalPoolLifeguardQuali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6041" y="1752600"/>
            <a:ext cx="7347959" cy="5105400"/>
          </a:xfrm>
          <a:prstGeom prst="rect">
            <a:avLst/>
          </a:prstGeom>
          <a:noFill/>
          <a:extLst>
            <a:ext uri="{909E8E84-426E-40DD-AFC4-6F175D3DCCD1}">
              <a14:hiddenFill xmlns:a14="http://schemas.microsoft.com/office/drawing/2010/main">
                <a:solidFill>
                  <a:srgbClr val="FFFFFF"/>
                </a:solidFill>
              </a14:hiddenFill>
            </a:ext>
          </a:extLst>
        </p:spPr>
      </p:pic>
      <p:sp>
        <p:nvSpPr>
          <p:cNvPr id="4098" name="Rectangle 2"/>
          <p:cNvSpPr>
            <a:spLocks noGrp="1" noChangeArrowheads="1"/>
          </p:cNvSpPr>
          <p:nvPr>
            <p:ph type="title"/>
          </p:nvPr>
        </p:nvSpPr>
        <p:spPr>
          <a:xfrm>
            <a:off x="2209800" y="200025"/>
            <a:ext cx="6553200" cy="1447800"/>
          </a:xfrm>
        </p:spPr>
        <p:txBody>
          <a:bodyPr/>
          <a:lstStyle/>
          <a:p>
            <a:pPr eaLnBrk="1" hangingPunct="1"/>
            <a:r>
              <a:rPr lang="es-ES" dirty="0" smtClean="0"/>
              <a:t>¡La salvación sí es un regalo!</a:t>
            </a:r>
            <a:endParaRPr lang="en-US" dirty="0" smtClean="0"/>
          </a:p>
        </p:txBody>
      </p:sp>
      <p:sp>
        <p:nvSpPr>
          <p:cNvPr id="4099" name="Rectangle 3"/>
          <p:cNvSpPr>
            <a:spLocks noGrp="1" noChangeArrowheads="1"/>
          </p:cNvSpPr>
          <p:nvPr>
            <p:ph type="body" idx="1"/>
          </p:nvPr>
        </p:nvSpPr>
        <p:spPr>
          <a:xfrm>
            <a:off x="1828800" y="1752600"/>
            <a:ext cx="4876800" cy="1371600"/>
          </a:xfrm>
        </p:spPr>
        <p:txBody>
          <a:bodyPr/>
          <a:lstStyle/>
          <a:p>
            <a:r>
              <a:rPr lang="es-ES" sz="2000" b="1" dirty="0" smtClean="0">
                <a:solidFill>
                  <a:srgbClr val="800000"/>
                </a:solidFill>
              </a:rPr>
              <a:t>Los </a:t>
            </a:r>
            <a:r>
              <a:rPr lang="es-ES" sz="2000" b="1" dirty="0">
                <a:solidFill>
                  <a:srgbClr val="800000"/>
                </a:solidFill>
              </a:rPr>
              <a:t>guardavidas no “salvan” a los que están nadando </a:t>
            </a:r>
            <a:r>
              <a:rPr lang="es-ES" sz="2000" b="1" dirty="0" smtClean="0">
                <a:solidFill>
                  <a:srgbClr val="800000"/>
                </a:solidFill>
              </a:rPr>
              <a:t>por </a:t>
            </a:r>
            <a:r>
              <a:rPr lang="es-ES" sz="2000" b="1" dirty="0">
                <a:solidFill>
                  <a:srgbClr val="800000"/>
                </a:solidFill>
              </a:rPr>
              <a:t>sí mismos, ellos salvan a los que se están ahogando. </a:t>
            </a:r>
            <a:endParaRPr lang="es-ES" sz="2000" b="1" dirty="0" smtClean="0">
              <a:solidFill>
                <a:srgbClr val="800000"/>
              </a:solidFill>
            </a:endParaRPr>
          </a:p>
        </p:txBody>
      </p:sp>
      <p:sp>
        <p:nvSpPr>
          <p:cNvPr id="5" name="Rectangle 3"/>
          <p:cNvSpPr txBox="1">
            <a:spLocks noChangeArrowheads="1"/>
          </p:cNvSpPr>
          <p:nvPr/>
        </p:nvSpPr>
        <p:spPr bwMode="auto">
          <a:xfrm>
            <a:off x="4267200" y="4800600"/>
            <a:ext cx="48768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s-ES" sz="2000" b="1" dirty="0" smtClean="0">
                <a:solidFill>
                  <a:schemeClr val="tx1">
                    <a:lumMod val="50000"/>
                  </a:schemeClr>
                </a:solidFill>
                <a:effectLst>
                  <a:outerShdw blurRad="38100" dist="38100" dir="2700000" algn="tl">
                    <a:srgbClr val="000000">
                      <a:alpha val="43137"/>
                    </a:srgbClr>
                  </a:outerShdw>
                </a:effectLst>
              </a:rPr>
              <a:t>Y espiritualmente hablando, todos nos estamos ahogando. </a:t>
            </a:r>
          </a:p>
          <a:p>
            <a:r>
              <a:rPr lang="es-ES" sz="2000" b="1" dirty="0" smtClean="0">
                <a:solidFill>
                  <a:schemeClr val="tx1">
                    <a:lumMod val="50000"/>
                  </a:schemeClr>
                </a:solidFill>
                <a:effectLst>
                  <a:outerShdw blurRad="38100" dist="38100" dir="2700000" algn="tl">
                    <a:srgbClr val="000000">
                      <a:alpha val="43137"/>
                    </a:srgbClr>
                  </a:outerShdw>
                </a:effectLst>
              </a:rPr>
              <a:t>Ninguno de nosotros tiene la medida de la perfección de Cristo, y sin eso, somos tan buenos como muertos.</a:t>
            </a:r>
            <a:endParaRPr lang="es-ES" sz="2000" b="1" dirty="0">
              <a:solidFill>
                <a:schemeClr val="tx1">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1917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additive="base">
                                        <p:cTn id="19" dur="500" fill="hold"/>
                                        <p:tgtEl>
                                          <p:spTgt spid="5">
                                            <p:txEl>
                                              <p:pRg st="1" end="1"/>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09800" y="200025"/>
            <a:ext cx="6553200" cy="1447800"/>
          </a:xfrm>
        </p:spPr>
        <p:txBody>
          <a:bodyPr/>
          <a:lstStyle/>
          <a:p>
            <a:r>
              <a:rPr lang="es-SV" dirty="0"/>
              <a:t>Muchos creen que tenemos que ser “suficientemente buenos” para Dios. </a:t>
            </a:r>
          </a:p>
        </p:txBody>
      </p:sp>
      <p:sp>
        <p:nvSpPr>
          <p:cNvPr id="4099" name="Rectangle 3"/>
          <p:cNvSpPr>
            <a:spLocks noGrp="1" noChangeArrowheads="1"/>
          </p:cNvSpPr>
          <p:nvPr>
            <p:ph type="body" idx="1"/>
          </p:nvPr>
        </p:nvSpPr>
        <p:spPr>
          <a:xfrm>
            <a:off x="3352800" y="1905000"/>
            <a:ext cx="5638800" cy="4648200"/>
          </a:xfrm>
        </p:spPr>
        <p:txBody>
          <a:bodyPr/>
          <a:lstStyle/>
          <a:p>
            <a:r>
              <a:rPr lang="es-SV" sz="2000" dirty="0" smtClean="0"/>
              <a:t>Suponga </a:t>
            </a:r>
            <a:r>
              <a:rPr lang="es-SV" sz="2000" dirty="0"/>
              <a:t>que le preguntamos a los que creen eso: ¿Por qué </a:t>
            </a:r>
            <a:r>
              <a:rPr lang="es-SV" sz="2000" dirty="0" smtClean="0"/>
              <a:t>crees </a:t>
            </a:r>
            <a:r>
              <a:rPr lang="es-SV" sz="2000" dirty="0"/>
              <a:t>que </a:t>
            </a:r>
            <a:r>
              <a:rPr lang="es-SV" sz="2000" dirty="0" smtClean="0"/>
              <a:t>irás </a:t>
            </a:r>
            <a:r>
              <a:rPr lang="es-SV" sz="2000" dirty="0"/>
              <a:t>al cielo, o que </a:t>
            </a:r>
            <a:r>
              <a:rPr lang="es-SV" sz="2000" dirty="0" smtClean="0"/>
              <a:t>tendrás </a:t>
            </a:r>
            <a:r>
              <a:rPr lang="es-SV" sz="2000" dirty="0"/>
              <a:t>la vida eterna en el reino de Dios? </a:t>
            </a:r>
            <a:endParaRPr lang="es-SV" sz="2000" dirty="0" smtClean="0"/>
          </a:p>
          <a:p>
            <a:r>
              <a:rPr lang="es-SV" sz="2000" dirty="0" smtClean="0"/>
              <a:t>Muchos </a:t>
            </a:r>
            <a:r>
              <a:rPr lang="es-SV" sz="2000" dirty="0"/>
              <a:t>responderán: porque he sido bueno, </a:t>
            </a:r>
            <a:r>
              <a:rPr lang="es-SV" sz="2000" dirty="0" smtClean="0"/>
              <a:t>he </a:t>
            </a:r>
            <a:r>
              <a:rPr lang="es-SV" sz="2000" dirty="0"/>
              <a:t>hecho esto y no he hecho aquello</a:t>
            </a:r>
            <a:r>
              <a:rPr lang="es-SV" sz="2000" dirty="0" smtClean="0"/>
              <a:t>.</a:t>
            </a:r>
          </a:p>
          <a:p>
            <a:r>
              <a:rPr lang="es-SV" sz="2000" dirty="0"/>
              <a:t>La verdad es que no importa cuanto bien hayamos hecho, nunca seremos “suficientemente buenos” para merecer un lugar en un mundo perfecto, porque </a:t>
            </a:r>
            <a:r>
              <a:rPr lang="es-SV" sz="2000" dirty="0" smtClean="0"/>
              <a:t>no </a:t>
            </a:r>
            <a:r>
              <a:rPr lang="es-SV" sz="2000" dirty="0"/>
              <a:t>somos perfectos. </a:t>
            </a:r>
            <a:endParaRPr lang="es-SV" sz="2000" dirty="0" smtClean="0"/>
          </a:p>
          <a:p>
            <a:r>
              <a:rPr lang="es-SV" sz="2000" dirty="0" smtClean="0"/>
              <a:t>Todos </a:t>
            </a:r>
            <a:r>
              <a:rPr lang="es-SV" sz="2000" dirty="0"/>
              <a:t>hemos caído, pero somos justificados </a:t>
            </a:r>
            <a:r>
              <a:rPr lang="es-SV" sz="2000" dirty="0" smtClean="0"/>
              <a:t>como regalo </a:t>
            </a:r>
            <a:r>
              <a:rPr lang="es-SV" sz="2000" dirty="0"/>
              <a:t>de Dios, por lo que </a:t>
            </a:r>
            <a:r>
              <a:rPr lang="es-SV" sz="2000" dirty="0" smtClean="0"/>
              <a:t>Cristo Jesús </a:t>
            </a:r>
            <a:r>
              <a:rPr lang="es-SV" sz="2000" dirty="0"/>
              <a:t>ha hecho por nosotros.</a:t>
            </a:r>
            <a:endParaRPr lang="es-ES" sz="2000" dirty="0" smtClean="0">
              <a:solidFill>
                <a:srgbClr val="800000"/>
              </a:solidFill>
            </a:endParaRPr>
          </a:p>
        </p:txBody>
      </p:sp>
      <p:pic>
        <p:nvPicPr>
          <p:cNvPr id="2" name="Picture 2" descr="http://4.bp.blogspot.com/-N9BFqZtJs88/TuUayUpTMqI/AAAAAAAADgo/pM68Z3j9X5I/s1600/Mi_producto_no_es_suficientemente_buen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102303"/>
            <a:ext cx="3429000" cy="3612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4716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500" fill="hold"/>
                                        <p:tgtEl>
                                          <p:spTgt spid="409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4099">
                                            <p:txEl>
                                              <p:pRg st="3" end="3"/>
                                            </p:txEl>
                                          </p:spTgt>
                                        </p:tgtEl>
                                        <p:attrNameLst>
                                          <p:attrName>style.visibility</p:attrName>
                                        </p:attrNameLst>
                                      </p:cBhvr>
                                      <p:to>
                                        <p:strVal val="visible"/>
                                      </p:to>
                                    </p:set>
                                    <p:anim calcmode="lin" valueType="num">
                                      <p:cBhvr additive="base">
                                        <p:cTn id="25" dur="500" fill="hold"/>
                                        <p:tgtEl>
                                          <p:spTgt spid="409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1143000" y="1219200"/>
            <a:ext cx="7239000" cy="5257800"/>
          </a:xfrm>
        </p:spPr>
        <p:txBody>
          <a:bodyPr/>
          <a:lstStyle/>
          <a:p>
            <a:pPr algn="l"/>
            <a:r>
              <a:rPr lang="es-ES" dirty="0" smtClean="0">
                <a:solidFill>
                  <a:srgbClr val="FFFF00"/>
                </a:solidFill>
              </a:rPr>
              <a:t>2 </a:t>
            </a:r>
            <a:r>
              <a:rPr lang="es-ES" dirty="0">
                <a:solidFill>
                  <a:srgbClr val="FFFF00"/>
                </a:solidFill>
              </a:rPr>
              <a:t>Timoteo 1:9</a:t>
            </a:r>
          </a:p>
          <a:p>
            <a:pPr algn="l"/>
            <a:r>
              <a:rPr lang="es-ES" dirty="0"/>
              <a:t>Pues Dios nos salvó y nos llamó para vivir una vida santa. </a:t>
            </a:r>
            <a:r>
              <a:rPr lang="es-ES" b="1" dirty="0">
                <a:solidFill>
                  <a:srgbClr val="00B0F0"/>
                </a:solidFill>
              </a:rPr>
              <a:t>No lo hizo porque lo mereciéramos</a:t>
            </a:r>
            <a:r>
              <a:rPr lang="es-ES" dirty="0"/>
              <a:t>, sino porque ese era su plan desde antes del comienzo del tiempo, para mostrarnos su gracia por medio de Cristo Jesús.  </a:t>
            </a:r>
            <a:endParaRPr lang="es-ES" dirty="0" smtClean="0"/>
          </a:p>
          <a:p>
            <a:pPr algn="l"/>
            <a:endParaRPr lang="es-ES" dirty="0"/>
          </a:p>
          <a:p>
            <a:pPr algn="l"/>
            <a:r>
              <a:rPr lang="es-ES" dirty="0">
                <a:solidFill>
                  <a:srgbClr val="FFFF00"/>
                </a:solidFill>
              </a:rPr>
              <a:t>Tito 3:5</a:t>
            </a:r>
          </a:p>
          <a:p>
            <a:pPr algn="l"/>
            <a:r>
              <a:rPr lang="es-ES" dirty="0"/>
              <a:t>Él nos salvó, </a:t>
            </a:r>
            <a:r>
              <a:rPr lang="es-ES" b="1" dirty="0">
                <a:solidFill>
                  <a:srgbClr val="00B0F0"/>
                </a:solidFill>
              </a:rPr>
              <a:t>no por las acciones justas que nosotros habíamos hecho</a:t>
            </a:r>
            <a:r>
              <a:rPr lang="es-ES" dirty="0"/>
              <a:t>, sino por su misericordia. Nos lavó, quitando nuestros pecados, y nos dio un nuevo nacimiento y vida nueva por medio del Espíritu Santo.</a:t>
            </a:r>
          </a:p>
          <a:p>
            <a:pPr algn="l"/>
            <a:endParaRPr lang="es-ES" dirty="0"/>
          </a:p>
          <a:p>
            <a:pPr algn="l"/>
            <a:endParaRPr lang="es-SV" dirty="0"/>
          </a:p>
        </p:txBody>
      </p:sp>
      <p:sp>
        <p:nvSpPr>
          <p:cNvPr id="4" name="Title 3"/>
          <p:cNvSpPr>
            <a:spLocks noGrp="1"/>
          </p:cNvSpPr>
          <p:nvPr>
            <p:ph type="ctrTitle"/>
          </p:nvPr>
        </p:nvSpPr>
        <p:spPr>
          <a:xfrm>
            <a:off x="3048000" y="381000"/>
            <a:ext cx="6096000" cy="685799"/>
          </a:xfrm>
        </p:spPr>
        <p:txBody>
          <a:bodyPr/>
          <a:lstStyle/>
          <a:p>
            <a:r>
              <a:rPr lang="es-SV" sz="4000" b="1" dirty="0"/>
              <a:t>No por buenas obras</a:t>
            </a:r>
            <a:endParaRPr lang="es-SV" sz="4000" dirty="0"/>
          </a:p>
        </p:txBody>
      </p:sp>
    </p:spTree>
    <p:extLst>
      <p:ext uri="{BB962C8B-B14F-4D97-AF65-F5344CB8AC3E}">
        <p14:creationId xmlns:p14="http://schemas.microsoft.com/office/powerpoint/2010/main" val="63695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09800" y="200025"/>
            <a:ext cx="6553200" cy="1447800"/>
          </a:xfrm>
        </p:spPr>
        <p:txBody>
          <a:bodyPr/>
          <a:lstStyle/>
          <a:p>
            <a:r>
              <a:rPr lang="es-ES" dirty="0"/>
              <a:t>Aunque nuestras obras sean muy buenas, no son la razón por la que Dios nos salva. </a:t>
            </a:r>
          </a:p>
        </p:txBody>
      </p:sp>
      <p:sp>
        <p:nvSpPr>
          <p:cNvPr id="4099" name="Rectangle 3"/>
          <p:cNvSpPr>
            <a:spLocks noGrp="1" noChangeArrowheads="1"/>
          </p:cNvSpPr>
          <p:nvPr>
            <p:ph type="body" idx="1"/>
          </p:nvPr>
        </p:nvSpPr>
        <p:spPr>
          <a:xfrm>
            <a:off x="4495800" y="1905000"/>
            <a:ext cx="4495800" cy="4648200"/>
          </a:xfrm>
        </p:spPr>
        <p:txBody>
          <a:bodyPr/>
          <a:lstStyle/>
          <a:p>
            <a:r>
              <a:rPr lang="es-ES" sz="2000" dirty="0" smtClean="0"/>
              <a:t>Necesitamos </a:t>
            </a:r>
            <a:r>
              <a:rPr lang="es-ES" sz="2000" dirty="0"/>
              <a:t>ser rescatados porque nuestras buenas obras no son suficientes para salvarnos. </a:t>
            </a:r>
            <a:endParaRPr lang="es-ES" sz="2000" dirty="0" smtClean="0"/>
          </a:p>
          <a:p>
            <a:r>
              <a:rPr lang="es-ES" sz="2000" dirty="0" smtClean="0"/>
              <a:t>Necesitamos </a:t>
            </a:r>
            <a:r>
              <a:rPr lang="es-ES" sz="2000" dirty="0"/>
              <a:t>gracia y misericordia, y Dios nos da exactamente eso en Cristo Jesús</a:t>
            </a:r>
            <a:r>
              <a:rPr lang="es-ES" sz="2000" dirty="0" smtClean="0"/>
              <a:t>.</a:t>
            </a:r>
          </a:p>
          <a:p>
            <a:r>
              <a:rPr lang="es-SV" sz="2000" dirty="0"/>
              <a:t>Si fuera posible que nosotros mereciéramos la vida eterna por medio de nuestro buen comportamiento, entonces Dios nos habría dicho cómo. </a:t>
            </a:r>
            <a:endParaRPr lang="es-SV" sz="2000" dirty="0" smtClean="0"/>
          </a:p>
          <a:p>
            <a:r>
              <a:rPr lang="es-SV" sz="2000" dirty="0" smtClean="0"/>
              <a:t>Si </a:t>
            </a:r>
            <a:r>
              <a:rPr lang="es-SV" sz="2000" dirty="0"/>
              <a:t>guardar leyes nos diera la vida eterna, dice Pablo, entonces Dios lo habría hecho así.</a:t>
            </a:r>
            <a:endParaRPr lang="es-ES" sz="2000" dirty="0">
              <a:effectLst/>
            </a:endParaRPr>
          </a:p>
        </p:txBody>
      </p:sp>
      <p:pic>
        <p:nvPicPr>
          <p:cNvPr id="2050" name="Picture 2" descr="http://3.bp.blogspot.com/_dGAGnJ-oXdM/S_v9v5X6A7I/AAAAAAAAAe8/vjbiWM7m6cU/s1600/102909_im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04" y="2209800"/>
            <a:ext cx="4728253"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930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500" fill="hold"/>
                                        <p:tgtEl>
                                          <p:spTgt spid="409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4099">
                                            <p:txEl>
                                              <p:pRg st="3" end="3"/>
                                            </p:txEl>
                                          </p:spTgt>
                                        </p:tgtEl>
                                        <p:attrNameLst>
                                          <p:attrName>style.visibility</p:attrName>
                                        </p:attrNameLst>
                                      </p:cBhvr>
                                      <p:to>
                                        <p:strVal val="visible"/>
                                      </p:to>
                                    </p:set>
                                    <p:anim calcmode="lin" valueType="num">
                                      <p:cBhvr additive="base">
                                        <p:cTn id="25" dur="500" fill="hold"/>
                                        <p:tgtEl>
                                          <p:spTgt spid="409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1143000" y="1219200"/>
            <a:ext cx="7239000" cy="4953000"/>
          </a:xfrm>
        </p:spPr>
        <p:txBody>
          <a:bodyPr/>
          <a:lstStyle/>
          <a:p>
            <a:pPr algn="l"/>
            <a:r>
              <a:rPr lang="es-ES" dirty="0" smtClean="0">
                <a:solidFill>
                  <a:srgbClr val="FFFF00"/>
                </a:solidFill>
              </a:rPr>
              <a:t>Gálatas 3:21</a:t>
            </a:r>
            <a:endParaRPr lang="es-ES" dirty="0">
              <a:solidFill>
                <a:srgbClr val="FFFF00"/>
              </a:solidFill>
            </a:endParaRPr>
          </a:p>
          <a:p>
            <a:pPr algn="l"/>
            <a:r>
              <a:rPr lang="es-ES" dirty="0" smtClean="0"/>
              <a:t>«Si </a:t>
            </a:r>
            <a:r>
              <a:rPr lang="es-ES" dirty="0"/>
              <a:t>la ley pudiera darnos vida nueva, nosotros podríamos hacernos justos ante Dios por </a:t>
            </a:r>
            <a:r>
              <a:rPr lang="es-ES" dirty="0" smtClean="0"/>
              <a:t>obedecerla».</a:t>
            </a:r>
          </a:p>
          <a:p>
            <a:pPr algn="l"/>
            <a:endParaRPr lang="es-ES" dirty="0"/>
          </a:p>
          <a:p>
            <a:pPr algn="l"/>
            <a:r>
              <a:rPr lang="es-ES" b="1" dirty="0" smtClean="0">
                <a:solidFill>
                  <a:srgbClr val="00B0F0"/>
                </a:solidFill>
              </a:rPr>
              <a:t>Pero la ley no puede darnos vida, aunque pudiéramos guardarla.</a:t>
            </a:r>
          </a:p>
          <a:p>
            <a:pPr algn="l"/>
            <a:r>
              <a:rPr lang="es-ES" dirty="0" smtClean="0"/>
              <a:t> </a:t>
            </a:r>
            <a:endParaRPr lang="es-ES" dirty="0"/>
          </a:p>
          <a:p>
            <a:pPr algn="l"/>
            <a:r>
              <a:rPr lang="es-ES" dirty="0" smtClean="0">
                <a:solidFill>
                  <a:srgbClr val="FFFF00"/>
                </a:solidFill>
              </a:rPr>
              <a:t>Gálatas 2:21</a:t>
            </a:r>
            <a:endParaRPr lang="es-ES" dirty="0">
              <a:solidFill>
                <a:srgbClr val="FFFF00"/>
              </a:solidFill>
            </a:endParaRPr>
          </a:p>
          <a:p>
            <a:pPr algn="l"/>
            <a:r>
              <a:rPr lang="es-ES" dirty="0" smtClean="0"/>
              <a:t>«Si </a:t>
            </a:r>
            <a:r>
              <a:rPr lang="es-ES" dirty="0"/>
              <a:t>cumplir la ley pudiera hacernos justos ante Dios, entonces no habría sido necesario que Cristo </a:t>
            </a:r>
            <a:r>
              <a:rPr lang="es-ES" dirty="0" smtClean="0"/>
              <a:t>muriera».</a:t>
            </a:r>
            <a:endParaRPr lang="es-ES" dirty="0"/>
          </a:p>
          <a:p>
            <a:pPr algn="l"/>
            <a:endParaRPr lang="es-SV" dirty="0"/>
          </a:p>
        </p:txBody>
      </p:sp>
      <p:sp>
        <p:nvSpPr>
          <p:cNvPr id="4" name="Title 3"/>
          <p:cNvSpPr>
            <a:spLocks noGrp="1"/>
          </p:cNvSpPr>
          <p:nvPr>
            <p:ph type="ctrTitle"/>
          </p:nvPr>
        </p:nvSpPr>
        <p:spPr>
          <a:xfrm>
            <a:off x="3048000" y="381000"/>
            <a:ext cx="6096000" cy="685799"/>
          </a:xfrm>
        </p:spPr>
        <p:txBody>
          <a:bodyPr/>
          <a:lstStyle/>
          <a:p>
            <a:r>
              <a:rPr lang="es-SV" sz="4000" b="1" dirty="0"/>
              <a:t>No por </a:t>
            </a:r>
            <a:r>
              <a:rPr lang="es-SV" sz="4000" b="1" dirty="0" smtClean="0"/>
              <a:t>guardar la ley</a:t>
            </a:r>
            <a:endParaRPr lang="es-SV" sz="4000" dirty="0"/>
          </a:p>
        </p:txBody>
      </p:sp>
    </p:spTree>
    <p:extLst>
      <p:ext uri="{BB962C8B-B14F-4D97-AF65-F5344CB8AC3E}">
        <p14:creationId xmlns:p14="http://schemas.microsoft.com/office/powerpoint/2010/main" val="1725060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1000"/>
                                        <p:tgtEl>
                                          <p:spTgt spid="6">
                                            <p:txEl>
                                              <p:pRg st="5" end="5"/>
                                            </p:txEl>
                                          </p:spTgt>
                                        </p:tgtEl>
                                      </p:cBhvr>
                                    </p:animEffect>
                                    <p:anim calcmode="lin" valueType="num">
                                      <p:cBhvr>
                                        <p:cTn id="29"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fade">
                                      <p:cBhvr>
                                        <p:cTn id="35" dur="1000"/>
                                        <p:tgtEl>
                                          <p:spTgt spid="6">
                                            <p:txEl>
                                              <p:pRg st="6" end="6"/>
                                            </p:txEl>
                                          </p:spTgt>
                                        </p:tgtEl>
                                      </p:cBhvr>
                                    </p:animEffect>
                                    <p:anim calcmode="lin" valueType="num">
                                      <p:cBhvr>
                                        <p:cTn id="36"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09800" y="200025"/>
            <a:ext cx="6553200" cy="1447800"/>
          </a:xfrm>
        </p:spPr>
        <p:txBody>
          <a:bodyPr/>
          <a:lstStyle/>
          <a:p>
            <a:r>
              <a:rPr lang="es-ES" dirty="0" smtClean="0"/>
              <a:t>Jesús dio su vida por nosotros</a:t>
            </a:r>
            <a:endParaRPr lang="es-ES" dirty="0"/>
          </a:p>
        </p:txBody>
      </p:sp>
      <p:sp>
        <p:nvSpPr>
          <p:cNvPr id="4099" name="Rectangle 3"/>
          <p:cNvSpPr>
            <a:spLocks noGrp="1" noChangeArrowheads="1"/>
          </p:cNvSpPr>
          <p:nvPr>
            <p:ph type="body" idx="1"/>
          </p:nvPr>
        </p:nvSpPr>
        <p:spPr>
          <a:xfrm>
            <a:off x="3429000" y="1828800"/>
            <a:ext cx="5562600" cy="4648200"/>
          </a:xfrm>
        </p:spPr>
        <p:txBody>
          <a:bodyPr/>
          <a:lstStyle/>
          <a:p>
            <a:r>
              <a:rPr lang="es-ES" sz="2000" dirty="0"/>
              <a:t>Si las personas pudieran ganar su camino a la salvación, entonces no necesitaríamos un Salvador que nos rescate. </a:t>
            </a:r>
            <a:endParaRPr lang="es-ES" sz="2000" dirty="0" smtClean="0"/>
          </a:p>
          <a:p>
            <a:r>
              <a:rPr lang="es-ES" sz="2000" dirty="0" smtClean="0"/>
              <a:t>No </a:t>
            </a:r>
            <a:r>
              <a:rPr lang="es-ES" sz="2000" dirty="0"/>
              <a:t>habría </a:t>
            </a:r>
            <a:r>
              <a:rPr lang="es-ES" sz="2000" dirty="0" smtClean="0"/>
              <a:t>habido necesidad </a:t>
            </a:r>
            <a:r>
              <a:rPr lang="es-ES" sz="2000" dirty="0"/>
              <a:t>de que Jesús viniera al mundo, </a:t>
            </a:r>
            <a:r>
              <a:rPr lang="es-ES" sz="2000" dirty="0" smtClean="0"/>
              <a:t>vivir, morir</a:t>
            </a:r>
            <a:r>
              <a:rPr lang="es-ES" sz="2000" dirty="0"/>
              <a:t>, </a:t>
            </a:r>
            <a:r>
              <a:rPr lang="es-ES" sz="2000" dirty="0" smtClean="0"/>
              <a:t>ni </a:t>
            </a:r>
            <a:r>
              <a:rPr lang="es-ES" sz="2000" dirty="0"/>
              <a:t>resucitar.</a:t>
            </a:r>
          </a:p>
          <a:p>
            <a:r>
              <a:rPr lang="es-ES" sz="2000" dirty="0"/>
              <a:t>Pero Jesús vino a la tierra por esta razón: para morir por nosotros</a:t>
            </a:r>
            <a:r>
              <a:rPr lang="es-ES" sz="2000" dirty="0" smtClean="0"/>
              <a:t>.</a:t>
            </a:r>
          </a:p>
          <a:p>
            <a:r>
              <a:rPr lang="es-ES" sz="2000" b="1" dirty="0" smtClean="0">
                <a:solidFill>
                  <a:srgbClr val="C00000"/>
                </a:solidFill>
              </a:rPr>
              <a:t>Mateo 20:28</a:t>
            </a:r>
          </a:p>
          <a:p>
            <a:r>
              <a:rPr lang="es-ES" sz="2000" b="1" dirty="0" smtClean="0">
                <a:solidFill>
                  <a:srgbClr val="336600"/>
                </a:solidFill>
              </a:rPr>
              <a:t>«Pues </a:t>
            </a:r>
            <a:r>
              <a:rPr lang="es-ES" sz="2000" b="1" dirty="0">
                <a:solidFill>
                  <a:srgbClr val="336600"/>
                </a:solidFill>
              </a:rPr>
              <a:t>ni aun el Hijo del Hombre vino para que le sirvan, sino para servir a otros y para dar su vida en rescate por </a:t>
            </a:r>
            <a:r>
              <a:rPr lang="es-ES" sz="2000" b="1" dirty="0" smtClean="0">
                <a:solidFill>
                  <a:srgbClr val="336600"/>
                </a:solidFill>
              </a:rPr>
              <a:t>muchos».</a:t>
            </a:r>
          </a:p>
          <a:p>
            <a:r>
              <a:rPr lang="es-ES" sz="2000" dirty="0" smtClean="0"/>
              <a:t>Su vida fue como un pago por </a:t>
            </a:r>
            <a:r>
              <a:rPr lang="es-ES" sz="2000" dirty="0"/>
              <a:t>nuestro rescate, </a:t>
            </a:r>
            <a:r>
              <a:rPr lang="es-ES" sz="2000" dirty="0" smtClean="0"/>
              <a:t>para </a:t>
            </a:r>
            <a:r>
              <a:rPr lang="es-ES" sz="2000" dirty="0"/>
              <a:t>redimirnos. </a:t>
            </a:r>
            <a:endParaRPr lang="es-ES" sz="2000" dirty="0">
              <a:effectLst/>
            </a:endParaRPr>
          </a:p>
        </p:txBody>
      </p:sp>
      <p:pic>
        <p:nvPicPr>
          <p:cNvPr id="3074" name="Picture 2" descr="http://oracionesydevocionescatolicas.com/dali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81199"/>
            <a:ext cx="3581400" cy="4129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2209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500" fill="hold"/>
                                        <p:tgtEl>
                                          <p:spTgt spid="409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4099">
                                            <p:txEl>
                                              <p:pRg st="3" end="3"/>
                                            </p:txEl>
                                          </p:spTgt>
                                        </p:tgtEl>
                                        <p:attrNameLst>
                                          <p:attrName>style.visibility</p:attrName>
                                        </p:attrNameLst>
                                      </p:cBhvr>
                                      <p:to>
                                        <p:strVal val="visible"/>
                                      </p:to>
                                    </p:set>
                                    <p:anim calcmode="lin" valueType="num">
                                      <p:cBhvr additive="base">
                                        <p:cTn id="25" dur="500" fill="hold"/>
                                        <p:tgtEl>
                                          <p:spTgt spid="409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4099">
                                            <p:txEl>
                                              <p:pRg st="4" end="4"/>
                                            </p:txEl>
                                          </p:spTgt>
                                        </p:tgtEl>
                                        <p:attrNameLst>
                                          <p:attrName>style.visibility</p:attrName>
                                        </p:attrNameLst>
                                      </p:cBhvr>
                                      <p:to>
                                        <p:strVal val="visible"/>
                                      </p:to>
                                    </p:set>
                                    <p:anim calcmode="lin" valueType="num">
                                      <p:cBhvr additive="base">
                                        <p:cTn id="31" dur="500" fill="hold"/>
                                        <p:tgtEl>
                                          <p:spTgt spid="409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409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4099">
                                            <p:txEl>
                                              <p:pRg st="5" end="5"/>
                                            </p:txEl>
                                          </p:spTgt>
                                        </p:tgtEl>
                                        <p:attrNameLst>
                                          <p:attrName>style.visibility</p:attrName>
                                        </p:attrNameLst>
                                      </p:cBhvr>
                                      <p:to>
                                        <p:strVal val="visible"/>
                                      </p:to>
                                    </p:set>
                                    <p:anim calcmode="lin" valueType="num">
                                      <p:cBhvr additive="base">
                                        <p:cTn id="37" dur="500" fill="hold"/>
                                        <p:tgtEl>
                                          <p:spTgt spid="4099">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409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1143000" y="1524000"/>
            <a:ext cx="7239000" cy="4495800"/>
          </a:xfrm>
        </p:spPr>
        <p:txBody>
          <a:bodyPr/>
          <a:lstStyle/>
          <a:p>
            <a:pPr algn="l"/>
            <a:r>
              <a:rPr lang="es-ES" dirty="0" smtClean="0">
                <a:solidFill>
                  <a:srgbClr val="FFFF00"/>
                </a:solidFill>
              </a:rPr>
              <a:t>Romanos 5:6-8</a:t>
            </a:r>
            <a:endParaRPr lang="es-ES" dirty="0">
              <a:solidFill>
                <a:srgbClr val="FFFF00"/>
              </a:solidFill>
            </a:endParaRPr>
          </a:p>
          <a:p>
            <a:pPr algn="l"/>
            <a:r>
              <a:rPr lang="es-ES" dirty="0"/>
              <a:t>Cuando éramos totalmente incapaces de salvarnos, Cristo vino en el momento preciso y </a:t>
            </a:r>
            <a:r>
              <a:rPr lang="es-ES" b="1" dirty="0">
                <a:solidFill>
                  <a:srgbClr val="00B0F0"/>
                </a:solidFill>
              </a:rPr>
              <a:t>murió por nosotros</a:t>
            </a:r>
            <a:r>
              <a:rPr lang="es-ES" dirty="0"/>
              <a:t>, pecadores. </a:t>
            </a:r>
            <a:endParaRPr lang="es-ES" dirty="0" smtClean="0"/>
          </a:p>
          <a:p>
            <a:pPr algn="l"/>
            <a:r>
              <a:rPr lang="es-ES" dirty="0" smtClean="0"/>
              <a:t>Ahora </a:t>
            </a:r>
            <a:r>
              <a:rPr lang="es-ES" dirty="0"/>
              <a:t>bien, casi nadie se ofrecería a morir por una persona honrada, aunque tal vez alguien podría estar dispuesto a dar su vida por una persona extraordinariamente buena; </a:t>
            </a:r>
            <a:endParaRPr lang="es-ES" dirty="0" smtClean="0"/>
          </a:p>
          <a:p>
            <a:pPr algn="l"/>
            <a:r>
              <a:rPr lang="es-ES" dirty="0" smtClean="0"/>
              <a:t>pero </a:t>
            </a:r>
            <a:r>
              <a:rPr lang="es-ES" dirty="0"/>
              <a:t>Dios mostró el gran amor que nos tiene al </a:t>
            </a:r>
            <a:r>
              <a:rPr lang="es-ES" b="1" dirty="0">
                <a:solidFill>
                  <a:srgbClr val="00B0F0"/>
                </a:solidFill>
              </a:rPr>
              <a:t>enviar a Cristo a morir por nosotros</a:t>
            </a:r>
            <a:r>
              <a:rPr lang="es-ES" dirty="0"/>
              <a:t> cuando todavía éramos pecadores.</a:t>
            </a:r>
            <a:endParaRPr lang="es-SV" dirty="0"/>
          </a:p>
        </p:txBody>
      </p:sp>
      <p:sp>
        <p:nvSpPr>
          <p:cNvPr id="4" name="Title 3"/>
          <p:cNvSpPr>
            <a:spLocks noGrp="1"/>
          </p:cNvSpPr>
          <p:nvPr>
            <p:ph type="ctrTitle"/>
          </p:nvPr>
        </p:nvSpPr>
        <p:spPr>
          <a:xfrm>
            <a:off x="1295400" y="381000"/>
            <a:ext cx="7848600" cy="685799"/>
          </a:xfrm>
        </p:spPr>
        <p:txBody>
          <a:bodyPr/>
          <a:lstStyle/>
          <a:p>
            <a:r>
              <a:rPr lang="es-SV" sz="4000" b="1" dirty="0" smtClean="0"/>
              <a:t>Cristo murió por nosotros</a:t>
            </a:r>
            <a:endParaRPr lang="es-SV" sz="4000" dirty="0"/>
          </a:p>
        </p:txBody>
      </p:sp>
    </p:spTree>
    <p:extLst>
      <p:ext uri="{BB962C8B-B14F-4D97-AF65-F5344CB8AC3E}">
        <p14:creationId xmlns:p14="http://schemas.microsoft.com/office/powerpoint/2010/main" val="2265080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1143000" y="1524000"/>
            <a:ext cx="7239000" cy="4495800"/>
          </a:xfrm>
        </p:spPr>
        <p:txBody>
          <a:bodyPr/>
          <a:lstStyle/>
          <a:p>
            <a:pPr algn="l"/>
            <a:r>
              <a:rPr lang="es-ES" dirty="0" smtClean="0">
                <a:solidFill>
                  <a:srgbClr val="FFFF00"/>
                </a:solidFill>
              </a:rPr>
              <a:t>2 Corintios 5:14-15</a:t>
            </a:r>
          </a:p>
          <a:p>
            <a:pPr algn="l"/>
            <a:endParaRPr lang="es-ES" dirty="0">
              <a:solidFill>
                <a:srgbClr val="FFFF00"/>
              </a:solidFill>
            </a:endParaRPr>
          </a:p>
          <a:p>
            <a:pPr algn="l"/>
            <a:r>
              <a:rPr lang="es-ES" dirty="0"/>
              <a:t>Ya que creemos que </a:t>
            </a:r>
            <a:r>
              <a:rPr lang="es-ES" b="1" dirty="0">
                <a:solidFill>
                  <a:srgbClr val="00B0F0"/>
                </a:solidFill>
              </a:rPr>
              <a:t>Cristo murió por todos</a:t>
            </a:r>
            <a:r>
              <a:rPr lang="es-ES" dirty="0"/>
              <a:t>, también creemos que todos hemos </a:t>
            </a:r>
            <a:r>
              <a:rPr lang="es-ES" dirty="0" smtClean="0"/>
              <a:t>muerto.</a:t>
            </a:r>
          </a:p>
          <a:p>
            <a:pPr algn="l"/>
            <a:r>
              <a:rPr lang="es-ES" b="1" dirty="0">
                <a:solidFill>
                  <a:srgbClr val="00B0F0"/>
                </a:solidFill>
              </a:rPr>
              <a:t>Él murió por todos </a:t>
            </a:r>
            <a:r>
              <a:rPr lang="es-ES" dirty="0"/>
              <a:t>para que los que reciben la nueva vida de Cristo ya no vivan más para sí mismos. </a:t>
            </a:r>
            <a:endParaRPr lang="es-ES" dirty="0" smtClean="0"/>
          </a:p>
          <a:p>
            <a:pPr algn="l"/>
            <a:r>
              <a:rPr lang="es-ES" dirty="0" smtClean="0"/>
              <a:t>Más </a:t>
            </a:r>
            <a:r>
              <a:rPr lang="es-ES" dirty="0"/>
              <a:t>bien, vivirán para Cristo, quien </a:t>
            </a:r>
            <a:r>
              <a:rPr lang="es-ES" b="1" dirty="0">
                <a:solidFill>
                  <a:srgbClr val="00B0F0"/>
                </a:solidFill>
              </a:rPr>
              <a:t>murió y resucitó por ellos.</a:t>
            </a:r>
            <a:endParaRPr lang="es-SV" b="1" dirty="0">
              <a:solidFill>
                <a:srgbClr val="00B0F0"/>
              </a:solidFill>
            </a:endParaRPr>
          </a:p>
        </p:txBody>
      </p:sp>
      <p:sp>
        <p:nvSpPr>
          <p:cNvPr id="4" name="Title 3"/>
          <p:cNvSpPr>
            <a:spLocks noGrp="1"/>
          </p:cNvSpPr>
          <p:nvPr>
            <p:ph type="ctrTitle"/>
          </p:nvPr>
        </p:nvSpPr>
        <p:spPr>
          <a:xfrm>
            <a:off x="1295400" y="381000"/>
            <a:ext cx="7848600" cy="685799"/>
          </a:xfrm>
        </p:spPr>
        <p:txBody>
          <a:bodyPr/>
          <a:lstStyle/>
          <a:p>
            <a:r>
              <a:rPr lang="es-SV" sz="4000" b="1" dirty="0" smtClean="0"/>
              <a:t>Cristo murió por nosotros</a:t>
            </a:r>
            <a:endParaRPr lang="es-SV" sz="4000" dirty="0"/>
          </a:p>
        </p:txBody>
      </p:sp>
    </p:spTree>
    <p:extLst>
      <p:ext uri="{BB962C8B-B14F-4D97-AF65-F5344CB8AC3E}">
        <p14:creationId xmlns:p14="http://schemas.microsoft.com/office/powerpoint/2010/main" val="151220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1143000" y="1828800"/>
            <a:ext cx="7239000" cy="4572000"/>
          </a:xfrm>
        </p:spPr>
        <p:txBody>
          <a:bodyPr/>
          <a:lstStyle/>
          <a:p>
            <a:pPr algn="l"/>
            <a:r>
              <a:rPr lang="es-ES" dirty="0" smtClean="0">
                <a:solidFill>
                  <a:srgbClr val="FFFF00"/>
                </a:solidFill>
              </a:rPr>
              <a:t>1 Corintios 15:3</a:t>
            </a:r>
          </a:p>
          <a:p>
            <a:pPr algn="l"/>
            <a:r>
              <a:rPr lang="es-ES" dirty="0" smtClean="0"/>
              <a:t>Yo </a:t>
            </a:r>
            <a:r>
              <a:rPr lang="es-ES" dirty="0"/>
              <a:t>les transmití a ustedes lo más importante y lo que se me había transmitido a mí también. </a:t>
            </a:r>
            <a:r>
              <a:rPr lang="es-ES" b="1" dirty="0">
                <a:solidFill>
                  <a:srgbClr val="00B0F0"/>
                </a:solidFill>
              </a:rPr>
              <a:t>Cristo murió por nuestros pecados</a:t>
            </a:r>
            <a:r>
              <a:rPr lang="es-ES" dirty="0"/>
              <a:t> tal como dicen las Escrituras. </a:t>
            </a:r>
            <a:endParaRPr lang="es-ES" dirty="0" smtClean="0"/>
          </a:p>
          <a:p>
            <a:pPr algn="l"/>
            <a:endParaRPr lang="es-ES" dirty="0" smtClean="0"/>
          </a:p>
          <a:p>
            <a:pPr algn="l"/>
            <a:r>
              <a:rPr lang="es-ES" dirty="0" smtClean="0">
                <a:solidFill>
                  <a:srgbClr val="FFFF00"/>
                </a:solidFill>
              </a:rPr>
              <a:t>Gálatas 1:4</a:t>
            </a:r>
            <a:endParaRPr lang="es-ES" dirty="0">
              <a:solidFill>
                <a:srgbClr val="FFFF00"/>
              </a:solidFill>
            </a:endParaRPr>
          </a:p>
          <a:p>
            <a:pPr algn="l"/>
            <a:r>
              <a:rPr lang="es-ES" dirty="0"/>
              <a:t>Tal como Dios nuestro Padre lo planeó, </a:t>
            </a:r>
            <a:r>
              <a:rPr lang="es-ES" b="1" dirty="0">
                <a:solidFill>
                  <a:srgbClr val="00B0F0"/>
                </a:solidFill>
              </a:rPr>
              <a:t>Jesús entregó su vida por nuestros pecados </a:t>
            </a:r>
            <a:r>
              <a:rPr lang="es-ES" dirty="0"/>
              <a:t>para rescatarnos de este mundo de maldad en el que vivimos. </a:t>
            </a:r>
            <a:endParaRPr lang="es-SV" b="1" dirty="0">
              <a:solidFill>
                <a:srgbClr val="00B0F0"/>
              </a:solidFill>
            </a:endParaRPr>
          </a:p>
        </p:txBody>
      </p:sp>
      <p:sp>
        <p:nvSpPr>
          <p:cNvPr id="4" name="Title 3"/>
          <p:cNvSpPr>
            <a:spLocks noGrp="1"/>
          </p:cNvSpPr>
          <p:nvPr>
            <p:ph type="ctrTitle"/>
          </p:nvPr>
        </p:nvSpPr>
        <p:spPr>
          <a:xfrm>
            <a:off x="1295400" y="381000"/>
            <a:ext cx="7848600" cy="1371600"/>
          </a:xfrm>
        </p:spPr>
        <p:txBody>
          <a:bodyPr/>
          <a:lstStyle/>
          <a:p>
            <a:r>
              <a:rPr lang="es-SV" sz="4000" b="1" dirty="0" smtClean="0"/>
              <a:t>Cristo murió por </a:t>
            </a:r>
            <a:br>
              <a:rPr lang="es-SV" sz="4000" b="1" dirty="0" smtClean="0"/>
            </a:br>
            <a:r>
              <a:rPr lang="es-SV" sz="4000" b="1" dirty="0" smtClean="0"/>
              <a:t>nuestros pecados</a:t>
            </a:r>
            <a:endParaRPr lang="es-SV" sz="4000" dirty="0"/>
          </a:p>
        </p:txBody>
      </p:sp>
    </p:spTree>
    <p:extLst>
      <p:ext uri="{BB962C8B-B14F-4D97-AF65-F5344CB8AC3E}">
        <p14:creationId xmlns:p14="http://schemas.microsoft.com/office/powerpoint/2010/main" val="2190382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1143000" y="381000"/>
            <a:ext cx="7239000" cy="4572000"/>
          </a:xfrm>
        </p:spPr>
        <p:txBody>
          <a:bodyPr/>
          <a:lstStyle/>
          <a:p>
            <a:pPr algn="l"/>
            <a:r>
              <a:rPr lang="es-ES" dirty="0" smtClean="0">
                <a:solidFill>
                  <a:srgbClr val="FFFF00"/>
                </a:solidFill>
              </a:rPr>
              <a:t>1 Tesalonicenses 5:10</a:t>
            </a:r>
          </a:p>
          <a:p>
            <a:pPr algn="l"/>
            <a:r>
              <a:rPr lang="es-ES" b="1" dirty="0">
                <a:solidFill>
                  <a:srgbClr val="00B0F0"/>
                </a:solidFill>
              </a:rPr>
              <a:t>Cristo murió por nosotros </a:t>
            </a:r>
            <a:r>
              <a:rPr lang="es-ES" dirty="0"/>
              <a:t>para que —estemos vivos o muertos cuando regrese— podamos vivir con él para siempre. </a:t>
            </a:r>
            <a:endParaRPr lang="es-ES" dirty="0" smtClean="0"/>
          </a:p>
          <a:p>
            <a:pPr algn="l"/>
            <a:endParaRPr lang="es-ES" dirty="0" smtClean="0">
              <a:solidFill>
                <a:srgbClr val="FFFF00"/>
              </a:solidFill>
            </a:endParaRPr>
          </a:p>
          <a:p>
            <a:pPr algn="l"/>
            <a:r>
              <a:rPr lang="es-ES" dirty="0" smtClean="0">
                <a:solidFill>
                  <a:srgbClr val="FFFF00"/>
                </a:solidFill>
              </a:rPr>
              <a:t>Romanos 6:23</a:t>
            </a:r>
            <a:endParaRPr lang="es-ES" dirty="0">
              <a:solidFill>
                <a:srgbClr val="FFFF00"/>
              </a:solidFill>
            </a:endParaRPr>
          </a:p>
          <a:p>
            <a:pPr algn="l"/>
            <a:r>
              <a:rPr lang="es-ES" dirty="0"/>
              <a:t>Pues la paga que deja el pecado es la muerte, pero el regalo que Dios da es la vida eterna por medio de Cristo Jesús nuestro Señor.</a:t>
            </a:r>
            <a:endParaRPr lang="es-SV" b="1" dirty="0">
              <a:solidFill>
                <a:srgbClr val="00B0F0"/>
              </a:solidFill>
            </a:endParaRPr>
          </a:p>
        </p:txBody>
      </p:sp>
      <p:sp>
        <p:nvSpPr>
          <p:cNvPr id="4" name="Title 3"/>
          <p:cNvSpPr>
            <a:spLocks noGrp="1"/>
          </p:cNvSpPr>
          <p:nvPr>
            <p:ph type="ctrTitle"/>
          </p:nvPr>
        </p:nvSpPr>
        <p:spPr>
          <a:xfrm>
            <a:off x="1219200" y="4343400"/>
            <a:ext cx="7086600" cy="1981200"/>
          </a:xfrm>
        </p:spPr>
        <p:txBody>
          <a:bodyPr/>
          <a:lstStyle/>
          <a:p>
            <a:pPr algn="l"/>
            <a:r>
              <a:rPr lang="es-SV" sz="2000" dirty="0"/>
              <a:t>Nosotros merecemos morir, dice Él, pero somos salvos por gracia por medio de Cristo Jesús. </a:t>
            </a:r>
            <a:r>
              <a:rPr lang="es-SV" sz="2000" dirty="0" smtClean="0"/>
              <a:t/>
            </a:r>
            <a:br>
              <a:rPr lang="es-SV" sz="2000" dirty="0" smtClean="0"/>
            </a:br>
            <a:r>
              <a:rPr lang="es-SV" sz="2000" dirty="0"/>
              <a:t/>
            </a:r>
            <a:br>
              <a:rPr lang="es-SV" sz="2000" dirty="0"/>
            </a:br>
            <a:r>
              <a:rPr lang="es-SV" sz="2000" dirty="0" smtClean="0"/>
              <a:t>No </a:t>
            </a:r>
            <a:r>
              <a:rPr lang="es-SV" sz="2000" dirty="0"/>
              <a:t>merecemos vivir con Dios, puesto que no somos perfectos, pero Dios nos salva por medio de </a:t>
            </a:r>
            <a:r>
              <a:rPr lang="es-SV" sz="2000" dirty="0" smtClean="0"/>
              <a:t>Jesucristo</a:t>
            </a:r>
            <a:r>
              <a:rPr lang="es-SV" sz="2000" dirty="0"/>
              <a:t>.</a:t>
            </a:r>
          </a:p>
        </p:txBody>
      </p:sp>
    </p:spTree>
    <p:extLst>
      <p:ext uri="{BB962C8B-B14F-4D97-AF65-F5344CB8AC3E}">
        <p14:creationId xmlns:p14="http://schemas.microsoft.com/office/powerpoint/2010/main" val="1483930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000"/>
                                        <p:tgtEl>
                                          <p:spTgt spid="6">
                                            <p:txEl>
                                              <p:pRg st="3" end="3"/>
                                            </p:txEl>
                                          </p:spTgt>
                                        </p:tgtEl>
                                      </p:cBhvr>
                                    </p:animEffect>
                                    <p:anim calcmode="lin" valueType="num">
                                      <p:cBhvr>
                                        <p:cTn id="1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09800" y="200025"/>
            <a:ext cx="6781800" cy="1447800"/>
          </a:xfrm>
        </p:spPr>
        <p:txBody>
          <a:bodyPr/>
          <a:lstStyle/>
          <a:p>
            <a:r>
              <a:rPr lang="es-SV" b="1" dirty="0"/>
              <a:t>Descripciones de la </a:t>
            </a:r>
            <a:r>
              <a:rPr lang="es-SV" b="1" dirty="0" smtClean="0"/>
              <a:t>salvación</a:t>
            </a:r>
            <a:endParaRPr lang="es-ES" dirty="0"/>
          </a:p>
        </p:txBody>
      </p:sp>
      <p:sp>
        <p:nvSpPr>
          <p:cNvPr id="4099" name="Rectangle 3"/>
          <p:cNvSpPr>
            <a:spLocks noGrp="1" noChangeArrowheads="1"/>
          </p:cNvSpPr>
          <p:nvPr>
            <p:ph type="body" idx="1"/>
          </p:nvPr>
        </p:nvSpPr>
        <p:spPr>
          <a:xfrm>
            <a:off x="2209800" y="1828800"/>
            <a:ext cx="6781800" cy="4724400"/>
          </a:xfrm>
        </p:spPr>
        <p:txBody>
          <a:bodyPr/>
          <a:lstStyle/>
          <a:p>
            <a:r>
              <a:rPr lang="es-ES" sz="2000" dirty="0"/>
              <a:t>La Biblia explica nuestra salvación en varias formas, algunas veces usando términos financieros, otras veces usando palabras sacrificiales, y otras veces usando palabras familiares o de amigos. </a:t>
            </a:r>
            <a:endParaRPr lang="es-ES" sz="2000" dirty="0" smtClean="0"/>
          </a:p>
          <a:p>
            <a:r>
              <a:rPr lang="es-ES" sz="2000" b="1" dirty="0" smtClean="0">
                <a:solidFill>
                  <a:srgbClr val="336600"/>
                </a:solidFill>
              </a:rPr>
              <a:t>En </a:t>
            </a:r>
            <a:r>
              <a:rPr lang="es-ES" sz="2000" b="1" dirty="0">
                <a:solidFill>
                  <a:srgbClr val="336600"/>
                </a:solidFill>
              </a:rPr>
              <a:t>términos financieros</a:t>
            </a:r>
            <a:r>
              <a:rPr lang="es-ES" sz="2000" dirty="0"/>
              <a:t>, Él ha pagado el precio para liberarnos</a:t>
            </a:r>
            <a:r>
              <a:rPr lang="es-ES" sz="2000" dirty="0" smtClean="0"/>
              <a:t>. Él </a:t>
            </a:r>
            <a:r>
              <a:rPr lang="es-ES" sz="2000" dirty="0"/>
              <a:t>tomó la pena que nosotros merecíamos (muerte), pagando la deuda que nosotros debíamos. </a:t>
            </a:r>
            <a:endParaRPr lang="es-ES" sz="2000" dirty="0" smtClean="0"/>
          </a:p>
          <a:p>
            <a:r>
              <a:rPr lang="es-ES" sz="2000" dirty="0" smtClean="0"/>
              <a:t>Tomó </a:t>
            </a:r>
            <a:r>
              <a:rPr lang="es-ES" sz="2000" dirty="0"/>
              <a:t>nuestro pecado y nuestra muerte, y en cambio, nos da su justicia y su vida</a:t>
            </a:r>
            <a:r>
              <a:rPr lang="es-ES" sz="2000" dirty="0" smtClean="0"/>
              <a:t>.</a:t>
            </a:r>
          </a:p>
          <a:p>
            <a:r>
              <a:rPr lang="es-ES" sz="2000" dirty="0"/>
              <a:t>Gracias a la muerte de Cristo, somos santos a la vista de Dios. En el libro de Dios, hemos pasado de una gran deuda a una gran recompensa, no por lo que nosotros hayamos hecho, sino por lo que Jesús hizo por nosotros.</a:t>
            </a:r>
            <a:endParaRPr lang="es-ES" sz="2000" dirty="0">
              <a:effectLst/>
            </a:endParaRPr>
          </a:p>
        </p:txBody>
      </p:sp>
      <p:pic>
        <p:nvPicPr>
          <p:cNvPr id="2" name="Picture 2" descr="http://obrerofiel.s3.amazonaws.com/wp-content/uploads/2011/06/Tu-deuda-ha-sido-paga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60433"/>
            <a:ext cx="2133600" cy="1592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8354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500" fill="hold"/>
                                        <p:tgtEl>
                                          <p:spTgt spid="409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4099">
                                            <p:txEl>
                                              <p:pRg st="3" end="3"/>
                                            </p:txEl>
                                          </p:spTgt>
                                        </p:tgtEl>
                                        <p:attrNameLst>
                                          <p:attrName>style.visibility</p:attrName>
                                        </p:attrNameLst>
                                      </p:cBhvr>
                                      <p:to>
                                        <p:strVal val="visible"/>
                                      </p:to>
                                    </p:set>
                                    <p:anim calcmode="lin" valueType="num">
                                      <p:cBhvr additive="base">
                                        <p:cTn id="25" dur="500" fill="hold"/>
                                        <p:tgtEl>
                                          <p:spTgt spid="409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057400" y="0"/>
            <a:ext cx="7086600" cy="1066800"/>
          </a:xfrm>
        </p:spPr>
        <p:txBody>
          <a:bodyPr/>
          <a:lstStyle/>
          <a:p>
            <a:r>
              <a:rPr lang="es-SV" sz="2800" b="1" dirty="0" smtClean="0"/>
              <a:t>La salvación en términos de amistad</a:t>
            </a:r>
            <a:endParaRPr lang="es-ES" sz="2800" dirty="0"/>
          </a:p>
        </p:txBody>
      </p:sp>
      <p:sp>
        <p:nvSpPr>
          <p:cNvPr id="4099" name="Rectangle 3"/>
          <p:cNvSpPr>
            <a:spLocks noGrp="1" noChangeArrowheads="1"/>
          </p:cNvSpPr>
          <p:nvPr>
            <p:ph type="body" idx="1"/>
          </p:nvPr>
        </p:nvSpPr>
        <p:spPr>
          <a:xfrm>
            <a:off x="2209800" y="1143000"/>
            <a:ext cx="6781800" cy="5334000"/>
          </a:xfrm>
        </p:spPr>
        <p:txBody>
          <a:bodyPr/>
          <a:lstStyle/>
          <a:p>
            <a:r>
              <a:rPr lang="es-SV" sz="2000" b="1" dirty="0" smtClean="0"/>
              <a:t>Aunque </a:t>
            </a:r>
            <a:r>
              <a:rPr lang="es-SV" sz="2000" b="1" dirty="0"/>
              <a:t>antes nos oponíamos a Dios, ahora somos </a:t>
            </a:r>
            <a:r>
              <a:rPr lang="es-SV" sz="2000" b="1" dirty="0" smtClean="0"/>
              <a:t>amigos.</a:t>
            </a:r>
          </a:p>
          <a:p>
            <a:r>
              <a:rPr lang="es-SV" sz="2000" b="1" dirty="0" smtClean="0">
                <a:solidFill>
                  <a:srgbClr val="C00000"/>
                </a:solidFill>
              </a:rPr>
              <a:t>Romanos 5:10</a:t>
            </a:r>
          </a:p>
          <a:p>
            <a:r>
              <a:rPr lang="es-ES" sz="2000" b="1" dirty="0">
                <a:solidFill>
                  <a:srgbClr val="336600"/>
                </a:solidFill>
              </a:rPr>
              <a:t>Pues, como </a:t>
            </a:r>
            <a:r>
              <a:rPr lang="es-ES" sz="2000" b="1" dirty="0">
                <a:solidFill>
                  <a:srgbClr val="0070C0"/>
                </a:solidFill>
              </a:rPr>
              <a:t>nuestra amistad con Dios </a:t>
            </a:r>
            <a:r>
              <a:rPr lang="es-ES" sz="2000" b="1" dirty="0">
                <a:solidFill>
                  <a:srgbClr val="336600"/>
                </a:solidFill>
              </a:rPr>
              <a:t>quedó restablecida por la muerte de su Hijo cuando todavía éramos sus </a:t>
            </a:r>
            <a:r>
              <a:rPr lang="es-ES" sz="2000" b="1" dirty="0">
                <a:solidFill>
                  <a:srgbClr val="0070C0"/>
                </a:solidFill>
              </a:rPr>
              <a:t>enemigos</a:t>
            </a:r>
            <a:r>
              <a:rPr lang="es-ES" sz="2000" b="1" dirty="0">
                <a:solidFill>
                  <a:srgbClr val="336600"/>
                </a:solidFill>
              </a:rPr>
              <a:t>, con toda seguridad seremos salvos por la vida de su Hijo</a:t>
            </a:r>
            <a:r>
              <a:rPr lang="es-ES" sz="2000" b="1" dirty="0" smtClean="0">
                <a:solidFill>
                  <a:srgbClr val="336600"/>
                </a:solidFill>
              </a:rPr>
              <a:t>.</a:t>
            </a:r>
          </a:p>
          <a:p>
            <a:r>
              <a:rPr lang="es-SV" sz="2000" b="1" dirty="0">
                <a:solidFill>
                  <a:srgbClr val="C00000"/>
                </a:solidFill>
              </a:rPr>
              <a:t>Colosenses </a:t>
            </a:r>
            <a:r>
              <a:rPr lang="es-SV" sz="2000" b="1" dirty="0" smtClean="0">
                <a:solidFill>
                  <a:srgbClr val="C00000"/>
                </a:solidFill>
              </a:rPr>
              <a:t>1:21-22</a:t>
            </a:r>
          </a:p>
          <a:p>
            <a:r>
              <a:rPr lang="es-ES" sz="2000" b="1" dirty="0">
                <a:solidFill>
                  <a:srgbClr val="336600"/>
                </a:solidFill>
              </a:rPr>
              <a:t>Eso los incluye a ustedes, que antes estaban lejos de Dios. Eran sus </a:t>
            </a:r>
            <a:r>
              <a:rPr lang="es-ES" sz="2000" b="1" dirty="0">
                <a:solidFill>
                  <a:srgbClr val="0070C0"/>
                </a:solidFill>
              </a:rPr>
              <a:t>enemigos</a:t>
            </a:r>
            <a:r>
              <a:rPr lang="es-ES" sz="2000" b="1" dirty="0">
                <a:solidFill>
                  <a:srgbClr val="336600"/>
                </a:solidFill>
              </a:rPr>
              <a:t>, estaban separados de él por sus malos pensamientos y acciones; </a:t>
            </a:r>
            <a:r>
              <a:rPr lang="es-ES" sz="2000" b="1" dirty="0" smtClean="0">
                <a:solidFill>
                  <a:srgbClr val="336600"/>
                </a:solidFill>
              </a:rPr>
              <a:t>pero </a:t>
            </a:r>
            <a:r>
              <a:rPr lang="es-ES" sz="2000" b="1" dirty="0">
                <a:solidFill>
                  <a:srgbClr val="336600"/>
                </a:solidFill>
              </a:rPr>
              <a:t>ahora él los reconcilió consigo </a:t>
            </a:r>
            <a:r>
              <a:rPr lang="es-ES" sz="2000" b="1" dirty="0">
                <a:solidFill>
                  <a:srgbClr val="C00000"/>
                </a:solidFill>
              </a:rPr>
              <a:t>mediante la muerte de Cristo</a:t>
            </a:r>
            <a:r>
              <a:rPr lang="es-ES" sz="2000" b="1" dirty="0">
                <a:solidFill>
                  <a:srgbClr val="336600"/>
                </a:solidFill>
              </a:rPr>
              <a:t> en su cuerpo físico. Como resultado, los ha trasladado a su propia presencia, y ahora ustedes son santos, libres de culpa y pueden presentarse delante de él sin ninguna falta</a:t>
            </a:r>
            <a:r>
              <a:rPr lang="es-ES" sz="2000" b="1" dirty="0" smtClean="0">
                <a:solidFill>
                  <a:srgbClr val="336600"/>
                </a:solidFill>
              </a:rPr>
              <a:t>.</a:t>
            </a:r>
            <a:endParaRPr lang="es-SV" sz="2000" b="1" dirty="0">
              <a:solidFill>
                <a:srgbClr val="336600"/>
              </a:solidFill>
            </a:endParaRPr>
          </a:p>
        </p:txBody>
      </p:sp>
      <p:pic>
        <p:nvPicPr>
          <p:cNvPr id="5124" name="Picture 4" descr="http://monaguillosdelaasuncion.files.wordpress.com/2011/08/dios-amigo-protect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03" y="2743200"/>
            <a:ext cx="2627586"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175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500" fill="hold"/>
                                        <p:tgtEl>
                                          <p:spTgt spid="409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4099">
                                            <p:txEl>
                                              <p:pRg st="3" end="3"/>
                                            </p:txEl>
                                          </p:spTgt>
                                        </p:tgtEl>
                                        <p:attrNameLst>
                                          <p:attrName>style.visibility</p:attrName>
                                        </p:attrNameLst>
                                      </p:cBhvr>
                                      <p:to>
                                        <p:strVal val="visible"/>
                                      </p:to>
                                    </p:set>
                                    <p:anim calcmode="lin" valueType="num">
                                      <p:cBhvr additive="base">
                                        <p:cTn id="25" dur="500" fill="hold"/>
                                        <p:tgtEl>
                                          <p:spTgt spid="409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4099">
                                            <p:txEl>
                                              <p:pRg st="4" end="4"/>
                                            </p:txEl>
                                          </p:spTgt>
                                        </p:tgtEl>
                                        <p:attrNameLst>
                                          <p:attrName>style.visibility</p:attrName>
                                        </p:attrNameLst>
                                      </p:cBhvr>
                                      <p:to>
                                        <p:strVal val="visible"/>
                                      </p:to>
                                    </p:set>
                                    <p:anim calcmode="lin" valueType="num">
                                      <p:cBhvr additive="base">
                                        <p:cTn id="31" dur="500" fill="hold"/>
                                        <p:tgtEl>
                                          <p:spTgt spid="409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409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09800" y="200025"/>
            <a:ext cx="6781800" cy="1447800"/>
          </a:xfrm>
        </p:spPr>
        <p:txBody>
          <a:bodyPr/>
          <a:lstStyle/>
          <a:p>
            <a:r>
              <a:rPr lang="es-SV" dirty="0"/>
              <a:t>Dios ahora nos llama sus hijos, nos ha </a:t>
            </a:r>
            <a:r>
              <a:rPr lang="es-SV" dirty="0" smtClean="0"/>
              <a:t>adoptado.</a:t>
            </a:r>
            <a:endParaRPr lang="es-ES" dirty="0"/>
          </a:p>
        </p:txBody>
      </p:sp>
      <p:sp>
        <p:nvSpPr>
          <p:cNvPr id="4099" name="Rectangle 3"/>
          <p:cNvSpPr>
            <a:spLocks noGrp="1" noChangeArrowheads="1"/>
          </p:cNvSpPr>
          <p:nvPr>
            <p:ph type="body" idx="1"/>
          </p:nvPr>
        </p:nvSpPr>
        <p:spPr>
          <a:xfrm>
            <a:off x="4648200" y="1828800"/>
            <a:ext cx="4343400" cy="4648200"/>
          </a:xfrm>
        </p:spPr>
        <p:txBody>
          <a:bodyPr/>
          <a:lstStyle/>
          <a:p>
            <a:r>
              <a:rPr lang="es-SV" sz="2000" b="1" dirty="0" smtClean="0">
                <a:solidFill>
                  <a:srgbClr val="C00000"/>
                </a:solidFill>
              </a:rPr>
              <a:t>Efesios 1:5</a:t>
            </a:r>
          </a:p>
          <a:p>
            <a:r>
              <a:rPr lang="es-ES" sz="2000" b="1" dirty="0">
                <a:solidFill>
                  <a:srgbClr val="336600"/>
                </a:solidFill>
              </a:rPr>
              <a:t>Dios decidió de antemano adoptarnos como miembros de su familia al acercarnos a sí mismo por medio de Jesucristo. Eso es precisamente lo que él quería hacer, y le dio gran gusto hacerlo. </a:t>
            </a:r>
            <a:endParaRPr lang="es-ES" sz="2000" b="1" dirty="0" smtClean="0">
              <a:solidFill>
                <a:srgbClr val="336600"/>
              </a:solidFill>
            </a:endParaRPr>
          </a:p>
          <a:p>
            <a:endParaRPr lang="es-SV" sz="2000" b="1" dirty="0">
              <a:solidFill>
                <a:srgbClr val="336600"/>
              </a:solidFill>
            </a:endParaRPr>
          </a:p>
          <a:p>
            <a:r>
              <a:rPr lang="es-SV" sz="2000" b="1" dirty="0" smtClean="0">
                <a:solidFill>
                  <a:srgbClr val="C00000"/>
                </a:solidFill>
              </a:rPr>
              <a:t>Romanos 8:16</a:t>
            </a:r>
          </a:p>
          <a:p>
            <a:r>
              <a:rPr lang="es-ES" sz="2000" b="1" dirty="0">
                <a:solidFill>
                  <a:srgbClr val="336600"/>
                </a:solidFill>
              </a:rPr>
              <a:t>Pues su Espíritu se une a nuestro espíritu para confirmar que </a:t>
            </a:r>
            <a:r>
              <a:rPr lang="es-ES" sz="2000" b="1" dirty="0">
                <a:solidFill>
                  <a:srgbClr val="0070C0"/>
                </a:solidFill>
              </a:rPr>
              <a:t>somos hijos de Dios</a:t>
            </a:r>
            <a:r>
              <a:rPr lang="es-ES" sz="2000" b="1" dirty="0">
                <a:solidFill>
                  <a:srgbClr val="336600"/>
                </a:solidFill>
              </a:rPr>
              <a:t>. </a:t>
            </a:r>
            <a:endParaRPr lang="es-SV" sz="2000" b="1" dirty="0" smtClean="0">
              <a:solidFill>
                <a:srgbClr val="336600"/>
              </a:solidFill>
            </a:endParaRPr>
          </a:p>
        </p:txBody>
      </p:sp>
      <p:pic>
        <p:nvPicPr>
          <p:cNvPr id="6146" name="Picture 2" descr="http://trinityandhumanity.files.wordpress.com/2011/08/trinity-includes-you-2-son-on-righ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86" y="1828800"/>
            <a:ext cx="4905375" cy="4438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554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099">
                                            <p:txEl>
                                              <p:pRg st="3" end="3"/>
                                            </p:txEl>
                                          </p:spTgt>
                                        </p:tgtEl>
                                        <p:attrNameLst>
                                          <p:attrName>style.visibility</p:attrName>
                                        </p:attrNameLst>
                                      </p:cBhvr>
                                      <p:to>
                                        <p:strVal val="visible"/>
                                      </p:to>
                                    </p:set>
                                    <p:anim calcmode="lin" valueType="num">
                                      <p:cBhvr additive="base">
                                        <p:cTn id="19" dur="500" fill="hold"/>
                                        <p:tgtEl>
                                          <p:spTgt spid="4099">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4099">
                                            <p:txEl>
                                              <p:pRg st="4" end="4"/>
                                            </p:txEl>
                                          </p:spTgt>
                                        </p:tgtEl>
                                        <p:attrNameLst>
                                          <p:attrName>style.visibility</p:attrName>
                                        </p:attrNameLst>
                                      </p:cBhvr>
                                      <p:to>
                                        <p:strVal val="visible"/>
                                      </p:to>
                                    </p:set>
                                    <p:anim calcmode="lin" valueType="num">
                                      <p:cBhvr additive="base">
                                        <p:cTn id="25" dur="500" fill="hold"/>
                                        <p:tgtEl>
                                          <p:spTgt spid="4099">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09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09800" y="200025"/>
            <a:ext cx="6781800" cy="1447800"/>
          </a:xfrm>
        </p:spPr>
        <p:txBody>
          <a:bodyPr/>
          <a:lstStyle/>
          <a:p>
            <a:r>
              <a:rPr lang="es-SV" dirty="0" smtClean="0"/>
              <a:t>La salvación descrita como </a:t>
            </a:r>
            <a:br>
              <a:rPr lang="es-SV" dirty="0" smtClean="0"/>
            </a:br>
            <a:r>
              <a:rPr lang="es-SV" dirty="0" smtClean="0"/>
              <a:t>una herencia</a:t>
            </a:r>
            <a:endParaRPr lang="es-ES" dirty="0"/>
          </a:p>
        </p:txBody>
      </p:sp>
      <p:sp>
        <p:nvSpPr>
          <p:cNvPr id="4099" name="Rectangle 3"/>
          <p:cNvSpPr>
            <a:spLocks noGrp="1" noChangeArrowheads="1"/>
          </p:cNvSpPr>
          <p:nvPr>
            <p:ph type="body" idx="1"/>
          </p:nvPr>
        </p:nvSpPr>
        <p:spPr>
          <a:xfrm>
            <a:off x="4572000" y="1828800"/>
            <a:ext cx="4419600" cy="4648200"/>
          </a:xfrm>
        </p:spPr>
        <p:txBody>
          <a:bodyPr/>
          <a:lstStyle/>
          <a:p>
            <a:r>
              <a:rPr lang="es-SV" sz="2000" dirty="0" smtClean="0"/>
              <a:t>Pablo describe </a:t>
            </a:r>
            <a:r>
              <a:rPr lang="es-SV" sz="2000" dirty="0"/>
              <a:t>los maravillosos resultados de nuestra adopción: </a:t>
            </a:r>
            <a:endParaRPr lang="es-SV" sz="2000" dirty="0" smtClean="0"/>
          </a:p>
          <a:p>
            <a:r>
              <a:rPr lang="es-SV" sz="2000" b="1" dirty="0" smtClean="0">
                <a:solidFill>
                  <a:srgbClr val="C00000"/>
                </a:solidFill>
              </a:rPr>
              <a:t>Romanos 8:17</a:t>
            </a:r>
          </a:p>
          <a:p>
            <a:r>
              <a:rPr lang="es-ES" sz="2000" b="1" dirty="0">
                <a:solidFill>
                  <a:srgbClr val="336600"/>
                </a:solidFill>
              </a:rPr>
              <a:t>Así que como somos sus hijos, también somos sus </a:t>
            </a:r>
            <a:r>
              <a:rPr lang="es-ES" sz="2000" b="1" dirty="0">
                <a:solidFill>
                  <a:srgbClr val="0070C0"/>
                </a:solidFill>
              </a:rPr>
              <a:t>herederos</a:t>
            </a:r>
            <a:r>
              <a:rPr lang="es-ES" sz="2000" b="1" dirty="0">
                <a:solidFill>
                  <a:srgbClr val="336600"/>
                </a:solidFill>
              </a:rPr>
              <a:t>. </a:t>
            </a:r>
            <a:r>
              <a:rPr lang="es-ES" sz="2000" b="1" dirty="0" smtClean="0">
                <a:solidFill>
                  <a:srgbClr val="336600"/>
                </a:solidFill>
              </a:rPr>
              <a:t/>
            </a:r>
            <a:br>
              <a:rPr lang="es-ES" sz="2000" b="1" dirty="0" smtClean="0">
                <a:solidFill>
                  <a:srgbClr val="336600"/>
                </a:solidFill>
              </a:rPr>
            </a:br>
            <a:r>
              <a:rPr lang="es-ES" sz="2000" b="1" dirty="0" smtClean="0">
                <a:solidFill>
                  <a:srgbClr val="336600"/>
                </a:solidFill>
              </a:rPr>
              <a:t>De </a:t>
            </a:r>
            <a:r>
              <a:rPr lang="es-ES" sz="2000" b="1" dirty="0">
                <a:solidFill>
                  <a:srgbClr val="336600"/>
                </a:solidFill>
              </a:rPr>
              <a:t>hecho, somos </a:t>
            </a:r>
            <a:r>
              <a:rPr lang="es-ES" sz="2000" b="1" dirty="0">
                <a:solidFill>
                  <a:srgbClr val="0070C0"/>
                </a:solidFill>
              </a:rPr>
              <a:t>herederos</a:t>
            </a:r>
            <a:r>
              <a:rPr lang="es-ES" sz="2000" b="1" dirty="0">
                <a:solidFill>
                  <a:srgbClr val="336600"/>
                </a:solidFill>
              </a:rPr>
              <a:t> junto con Cristo de la gloria de </a:t>
            </a:r>
            <a:r>
              <a:rPr lang="es-ES" sz="2000" b="1" dirty="0" smtClean="0">
                <a:solidFill>
                  <a:srgbClr val="336600"/>
                </a:solidFill>
              </a:rPr>
              <a:t>Dios.</a:t>
            </a:r>
          </a:p>
          <a:p>
            <a:r>
              <a:rPr lang="es-ES" sz="2000" b="1" dirty="0" smtClean="0">
                <a:solidFill>
                  <a:srgbClr val="C00000"/>
                </a:solidFill>
              </a:rPr>
              <a:t>Colosenses 1:12</a:t>
            </a:r>
          </a:p>
          <a:p>
            <a:r>
              <a:rPr lang="es-ES" sz="2000" b="1" dirty="0" smtClean="0">
                <a:solidFill>
                  <a:srgbClr val="336600"/>
                </a:solidFill>
              </a:rPr>
              <a:t>Y </a:t>
            </a:r>
            <a:r>
              <a:rPr lang="es-ES" sz="2000" b="1" dirty="0">
                <a:solidFill>
                  <a:srgbClr val="336600"/>
                </a:solidFill>
              </a:rPr>
              <a:t>den siempre gracias al Padre. Él los hizo aptos para que participen de la </a:t>
            </a:r>
            <a:r>
              <a:rPr lang="es-ES" sz="2000" b="1" dirty="0">
                <a:solidFill>
                  <a:srgbClr val="0070C0"/>
                </a:solidFill>
              </a:rPr>
              <a:t>herencia</a:t>
            </a:r>
            <a:r>
              <a:rPr lang="es-ES" sz="2000" b="1" dirty="0">
                <a:solidFill>
                  <a:srgbClr val="336600"/>
                </a:solidFill>
              </a:rPr>
              <a:t> que pertenece a su pueblo, el cual vive en la luz. </a:t>
            </a:r>
            <a:endParaRPr lang="es-ES" sz="2000" b="1" dirty="0" smtClean="0">
              <a:solidFill>
                <a:srgbClr val="336600"/>
              </a:solidFill>
            </a:endParaRPr>
          </a:p>
          <a:p>
            <a:endParaRPr lang="es-ES" sz="2000" b="1" dirty="0" smtClean="0">
              <a:solidFill>
                <a:srgbClr val="336600"/>
              </a:solidFill>
            </a:endParaRPr>
          </a:p>
        </p:txBody>
      </p:sp>
      <p:pic>
        <p:nvPicPr>
          <p:cNvPr id="7170" name="Picture 2" descr="http://2.bp.blogspot.com/-Kww6kDoVHCU/TpNrxAkr8eI/AAAAAAAAAKQ/NmNvR36zOd0/s1600/JESUS+ami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47" y="1828800"/>
            <a:ext cx="4267199"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980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500" fill="hold"/>
                                        <p:tgtEl>
                                          <p:spTgt spid="409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4099">
                                            <p:txEl>
                                              <p:pRg st="3" end="3"/>
                                            </p:txEl>
                                          </p:spTgt>
                                        </p:tgtEl>
                                        <p:attrNameLst>
                                          <p:attrName>style.visibility</p:attrName>
                                        </p:attrNameLst>
                                      </p:cBhvr>
                                      <p:to>
                                        <p:strVal val="visible"/>
                                      </p:to>
                                    </p:set>
                                    <p:anim calcmode="lin" valueType="num">
                                      <p:cBhvr additive="base">
                                        <p:cTn id="25" dur="500" fill="hold"/>
                                        <p:tgtEl>
                                          <p:spTgt spid="409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4099">
                                            <p:txEl>
                                              <p:pRg st="4" end="4"/>
                                            </p:txEl>
                                          </p:spTgt>
                                        </p:tgtEl>
                                        <p:attrNameLst>
                                          <p:attrName>style.visibility</p:attrName>
                                        </p:attrNameLst>
                                      </p:cBhvr>
                                      <p:to>
                                        <p:strVal val="visible"/>
                                      </p:to>
                                    </p:set>
                                    <p:anim calcmode="lin" valueType="num">
                                      <p:cBhvr additive="base">
                                        <p:cTn id="31" dur="500" fill="hold"/>
                                        <p:tgtEl>
                                          <p:spTgt spid="409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409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09800" y="200025"/>
            <a:ext cx="6781800" cy="1447800"/>
          </a:xfrm>
        </p:spPr>
        <p:txBody>
          <a:bodyPr/>
          <a:lstStyle/>
          <a:p>
            <a:r>
              <a:rPr lang="es-SV" dirty="0" smtClean="0"/>
              <a:t>La salvación descrita como </a:t>
            </a:r>
            <a:br>
              <a:rPr lang="es-SV" dirty="0" smtClean="0"/>
            </a:br>
            <a:r>
              <a:rPr lang="es-SV" dirty="0" smtClean="0"/>
              <a:t>una herencia</a:t>
            </a:r>
            <a:endParaRPr lang="es-ES" dirty="0"/>
          </a:p>
        </p:txBody>
      </p:sp>
      <p:sp>
        <p:nvSpPr>
          <p:cNvPr id="4099" name="Rectangle 3"/>
          <p:cNvSpPr>
            <a:spLocks noGrp="1" noChangeArrowheads="1"/>
          </p:cNvSpPr>
          <p:nvPr>
            <p:ph type="body" idx="1"/>
          </p:nvPr>
        </p:nvSpPr>
        <p:spPr>
          <a:xfrm>
            <a:off x="4572000" y="2286000"/>
            <a:ext cx="4419600" cy="4191000"/>
          </a:xfrm>
        </p:spPr>
        <p:txBody>
          <a:bodyPr/>
          <a:lstStyle/>
          <a:p>
            <a:r>
              <a:rPr lang="es-SV" sz="2400" dirty="0" smtClean="0"/>
              <a:t>Por </a:t>
            </a:r>
            <a:r>
              <a:rPr lang="es-SV" sz="2400" dirty="0"/>
              <a:t>la generosidad de Dios y </a:t>
            </a:r>
            <a:r>
              <a:rPr lang="es-SV" sz="2400" dirty="0" smtClean="0"/>
              <a:t>su </a:t>
            </a:r>
            <a:r>
              <a:rPr lang="es-SV" sz="2400" dirty="0"/>
              <a:t>gracia, </a:t>
            </a:r>
            <a:r>
              <a:rPr lang="es-SV" sz="2400" dirty="0" smtClean="0"/>
              <a:t>heredaremos </a:t>
            </a:r>
            <a:r>
              <a:rPr lang="es-SV" sz="2400" dirty="0"/>
              <a:t>una fortuna, compartiremos el universo con Cristo Jesús. </a:t>
            </a:r>
            <a:endParaRPr lang="es-SV" sz="2400" dirty="0" smtClean="0"/>
          </a:p>
          <a:p>
            <a:r>
              <a:rPr lang="es-SV" sz="2400" dirty="0" smtClean="0"/>
              <a:t>O </a:t>
            </a:r>
            <a:r>
              <a:rPr lang="es-SV" sz="2400" dirty="0"/>
              <a:t>mejor dicho, Él compartirá con nosotros, no por algo que nosotros hayamos hecho, sino porque nos ama y quiere dárnoslo.</a:t>
            </a:r>
            <a:endParaRPr lang="es-ES" sz="2400" b="1" dirty="0" smtClean="0">
              <a:solidFill>
                <a:srgbClr val="336600"/>
              </a:solidFill>
            </a:endParaRPr>
          </a:p>
        </p:txBody>
      </p:sp>
      <p:pic>
        <p:nvPicPr>
          <p:cNvPr id="8194" name="Picture 2" descr="http://estaticos02.cache.el-mundo.net/elmundo/imagenes/2009/09/29/1254237367_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0"/>
            <a:ext cx="4724400" cy="3417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2375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4.bp.blogspot.com/-OVlzPn3tTLo/Tua8BSLnQGI/AAAAAAAAAnI/r_Tn-7nZfV4/s1600/DeudaPaga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51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098" name="Rectangle 2"/>
          <p:cNvSpPr>
            <a:spLocks noGrp="1" noChangeArrowheads="1"/>
          </p:cNvSpPr>
          <p:nvPr>
            <p:ph type="title"/>
          </p:nvPr>
        </p:nvSpPr>
        <p:spPr>
          <a:xfrm>
            <a:off x="2209800" y="200025"/>
            <a:ext cx="6781800" cy="1019175"/>
          </a:xfrm>
        </p:spPr>
        <p:txBody>
          <a:bodyPr/>
          <a:lstStyle/>
          <a:p>
            <a:r>
              <a:rPr lang="es-SV" sz="4000" dirty="0" smtClean="0">
                <a:solidFill>
                  <a:schemeClr val="accent5">
                    <a:lumMod val="10000"/>
                  </a:schemeClr>
                </a:solidFill>
              </a:rPr>
              <a:t>Un regalo recibido por fe</a:t>
            </a:r>
            <a:endParaRPr lang="es-ES" sz="4000" dirty="0">
              <a:solidFill>
                <a:schemeClr val="accent5">
                  <a:lumMod val="10000"/>
                </a:schemeClr>
              </a:solidFill>
            </a:endParaRPr>
          </a:p>
        </p:txBody>
      </p:sp>
      <p:sp>
        <p:nvSpPr>
          <p:cNvPr id="4099" name="Rectangle 3"/>
          <p:cNvSpPr>
            <a:spLocks noGrp="1" noChangeArrowheads="1"/>
          </p:cNvSpPr>
          <p:nvPr>
            <p:ph type="body" idx="1"/>
          </p:nvPr>
        </p:nvSpPr>
        <p:spPr>
          <a:xfrm>
            <a:off x="4572000" y="2133600"/>
            <a:ext cx="4419600" cy="3962400"/>
          </a:xfrm>
          <a:solidFill>
            <a:schemeClr val="accent1">
              <a:alpha val="74000"/>
            </a:schemeClr>
          </a:solidFill>
        </p:spPr>
        <p:txBody>
          <a:bodyPr/>
          <a:lstStyle/>
          <a:p>
            <a:r>
              <a:rPr lang="es-SV" sz="2400" dirty="0">
                <a:solidFill>
                  <a:schemeClr val="accent1">
                    <a:lumMod val="10000"/>
                  </a:schemeClr>
                </a:solidFill>
              </a:rPr>
              <a:t>Jesús </a:t>
            </a:r>
            <a:r>
              <a:rPr lang="es-SV" sz="2400" dirty="0" smtClean="0">
                <a:solidFill>
                  <a:schemeClr val="accent1">
                    <a:lumMod val="10000"/>
                  </a:schemeClr>
                </a:solidFill>
              </a:rPr>
              <a:t>pagó </a:t>
            </a:r>
            <a:r>
              <a:rPr lang="es-SV" sz="2400" dirty="0">
                <a:solidFill>
                  <a:schemeClr val="accent1">
                    <a:lumMod val="10000"/>
                  </a:schemeClr>
                </a:solidFill>
              </a:rPr>
              <a:t>la pena no sólo por nuestros pecados, sino también por los pecados de todos los seres </a:t>
            </a:r>
            <a:r>
              <a:rPr lang="es-SV" sz="2400" dirty="0" smtClean="0">
                <a:solidFill>
                  <a:schemeClr val="accent1">
                    <a:lumMod val="10000"/>
                  </a:schemeClr>
                </a:solidFill>
              </a:rPr>
              <a:t>humanos.</a:t>
            </a:r>
          </a:p>
          <a:p>
            <a:r>
              <a:rPr lang="es-SV" sz="2400" b="1" dirty="0" smtClean="0">
                <a:solidFill>
                  <a:srgbClr val="C00000"/>
                </a:solidFill>
              </a:rPr>
              <a:t>1 </a:t>
            </a:r>
            <a:r>
              <a:rPr lang="es-SV" sz="2400" b="1" dirty="0">
                <a:solidFill>
                  <a:srgbClr val="C00000"/>
                </a:solidFill>
              </a:rPr>
              <a:t>Juan </a:t>
            </a:r>
            <a:r>
              <a:rPr lang="es-SV" sz="2400" b="1" dirty="0" smtClean="0">
                <a:solidFill>
                  <a:srgbClr val="C00000"/>
                </a:solidFill>
              </a:rPr>
              <a:t>2:2</a:t>
            </a:r>
          </a:p>
          <a:p>
            <a:r>
              <a:rPr lang="es-SV" sz="2400" dirty="0" smtClean="0">
                <a:solidFill>
                  <a:srgbClr val="336600"/>
                </a:solidFill>
              </a:rPr>
              <a:t>“Él </a:t>
            </a:r>
            <a:r>
              <a:rPr lang="es-SV" sz="2400" dirty="0">
                <a:solidFill>
                  <a:srgbClr val="336600"/>
                </a:solidFill>
              </a:rPr>
              <a:t>mismo es el sacrificio que </a:t>
            </a:r>
            <a:r>
              <a:rPr lang="es-SV" sz="2400" dirty="0" smtClean="0">
                <a:solidFill>
                  <a:srgbClr val="336600"/>
                </a:solidFill>
              </a:rPr>
              <a:t>pagó </a:t>
            </a:r>
            <a:r>
              <a:rPr lang="es-SV" sz="2400" dirty="0">
                <a:solidFill>
                  <a:srgbClr val="336600"/>
                </a:solidFill>
              </a:rPr>
              <a:t>por nuestros pecados, y no solo los nuestros sino también los de todo el </a:t>
            </a:r>
            <a:r>
              <a:rPr lang="es-SV" sz="2400" dirty="0" smtClean="0">
                <a:solidFill>
                  <a:srgbClr val="336600"/>
                </a:solidFill>
              </a:rPr>
              <a:t>mundo”. </a:t>
            </a:r>
            <a:endParaRPr lang="es-ES" sz="2400" b="1" dirty="0" smtClean="0">
              <a:solidFill>
                <a:srgbClr val="336600"/>
              </a:solidFill>
            </a:endParaRPr>
          </a:p>
        </p:txBody>
      </p:sp>
    </p:spTree>
    <p:extLst>
      <p:ext uri="{BB962C8B-B14F-4D97-AF65-F5344CB8AC3E}">
        <p14:creationId xmlns:p14="http://schemas.microsoft.com/office/powerpoint/2010/main" val="2691272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099">
                                            <p:bg/>
                                          </p:spTgt>
                                        </p:tgtEl>
                                        <p:attrNameLst>
                                          <p:attrName>style.visibility</p:attrName>
                                        </p:attrNameLst>
                                      </p:cBhvr>
                                      <p:to>
                                        <p:strVal val="visible"/>
                                      </p:to>
                                    </p:set>
                                    <p:anim calcmode="lin" valueType="num">
                                      <p:cBhvr additive="base">
                                        <p:cTn id="7" dur="500" fill="hold"/>
                                        <p:tgtEl>
                                          <p:spTgt spid="4099">
                                            <p:bg/>
                                          </p:spTgt>
                                        </p:tgtEl>
                                        <p:attrNameLst>
                                          <p:attrName>ppt_x</p:attrName>
                                        </p:attrNameLst>
                                      </p:cBhvr>
                                      <p:tavLst>
                                        <p:tav tm="0">
                                          <p:val>
                                            <p:strVal val="1+#ppt_w/2"/>
                                          </p:val>
                                        </p:tav>
                                        <p:tav tm="100000">
                                          <p:val>
                                            <p:strVal val="#ppt_x"/>
                                          </p:val>
                                        </p:tav>
                                      </p:tavLst>
                                    </p:anim>
                                    <p:anim calcmode="lin" valueType="num">
                                      <p:cBhvr additive="base">
                                        <p:cTn id="8" dur="500" fill="hold"/>
                                        <p:tgtEl>
                                          <p:spTgt spid="4099">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099">
                                            <p:txEl>
                                              <p:pRg st="0" end="0"/>
                                            </p:txEl>
                                          </p:spTgt>
                                        </p:tgtEl>
                                        <p:attrNameLst>
                                          <p:attrName>style.visibility</p:attrName>
                                        </p:attrNameLst>
                                      </p:cBhvr>
                                      <p:to>
                                        <p:strVal val="visible"/>
                                      </p:to>
                                    </p:set>
                                    <p:anim calcmode="lin" valueType="num">
                                      <p:cBhvr additive="base">
                                        <p:cTn id="13"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099">
                                            <p:txEl>
                                              <p:pRg st="1" end="1"/>
                                            </p:txEl>
                                          </p:spTgt>
                                        </p:tgtEl>
                                        <p:attrNameLst>
                                          <p:attrName>style.visibility</p:attrName>
                                        </p:attrNameLst>
                                      </p:cBhvr>
                                      <p:to>
                                        <p:strVal val="visible"/>
                                      </p:to>
                                    </p:set>
                                    <p:anim calcmode="lin" valueType="num">
                                      <p:cBhvr additive="base">
                                        <p:cTn id="19" dur="500" fill="hold"/>
                                        <p:tgtEl>
                                          <p:spTgt spid="4099">
                                            <p:txEl>
                                              <p:pRg st="1" end="1"/>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4099">
                                            <p:txEl>
                                              <p:pRg st="2" end="2"/>
                                            </p:txEl>
                                          </p:spTgt>
                                        </p:tgtEl>
                                        <p:attrNameLst>
                                          <p:attrName>style.visibility</p:attrName>
                                        </p:attrNameLst>
                                      </p:cBhvr>
                                      <p:to>
                                        <p:strVal val="visible"/>
                                      </p:to>
                                    </p:set>
                                    <p:anim calcmode="lin" valueType="num">
                                      <p:cBhvr additive="base">
                                        <p:cTn id="25" dur="500" fill="hold"/>
                                        <p:tgtEl>
                                          <p:spTgt spid="4099">
                                            <p:txEl>
                                              <p:pRg st="2" end="2"/>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09800" y="200025"/>
            <a:ext cx="6781800" cy="1447800"/>
          </a:xfrm>
        </p:spPr>
        <p:txBody>
          <a:bodyPr/>
          <a:lstStyle/>
          <a:p>
            <a:r>
              <a:rPr lang="es-SV" sz="3200" dirty="0" smtClean="0"/>
              <a:t>A algunos no les explicaron bien, otros deciden no </a:t>
            </a:r>
            <a:r>
              <a:rPr lang="es-SV" sz="3200" dirty="0" smtClean="0"/>
              <a:t>aceptarlo.</a:t>
            </a:r>
            <a:endParaRPr lang="es-ES" sz="3200" dirty="0"/>
          </a:p>
        </p:txBody>
      </p:sp>
      <p:sp>
        <p:nvSpPr>
          <p:cNvPr id="4099" name="Rectangle 3"/>
          <p:cNvSpPr>
            <a:spLocks noGrp="1" noChangeArrowheads="1"/>
          </p:cNvSpPr>
          <p:nvPr>
            <p:ph type="body" idx="1"/>
          </p:nvPr>
        </p:nvSpPr>
        <p:spPr>
          <a:xfrm>
            <a:off x="3962400" y="1828800"/>
            <a:ext cx="5029200" cy="4648200"/>
          </a:xfrm>
        </p:spPr>
        <p:txBody>
          <a:bodyPr/>
          <a:lstStyle/>
          <a:p>
            <a:r>
              <a:rPr lang="es-SV" sz="2000" dirty="0"/>
              <a:t>Muchos aún no entienden esto. Quizá no han oído todavía el mensaje de salvación, o escucharon una versión confusa que no tenía sentido para ellos. Por alguna razón, no creyeron el mensaje.</a:t>
            </a:r>
            <a:endParaRPr lang="es-SV" sz="2000" dirty="0"/>
          </a:p>
          <a:p>
            <a:r>
              <a:rPr lang="es-SV" sz="2000" dirty="0"/>
              <a:t>Es como si Jesús ha pagado </a:t>
            </a:r>
            <a:r>
              <a:rPr lang="es-SV" sz="2000" dirty="0" smtClean="0"/>
              <a:t>sus </a:t>
            </a:r>
            <a:r>
              <a:rPr lang="es-SV" sz="2000" dirty="0"/>
              <a:t>deudas y les ha dado una gran cuenta bancaria, pero ellos todavía no lo saben, o no lo creen, o piensan que no tenían ninguna deuda que pagar. </a:t>
            </a:r>
            <a:endParaRPr lang="es-SV" sz="2000" dirty="0" smtClean="0"/>
          </a:p>
          <a:p>
            <a:r>
              <a:rPr lang="es-SV" sz="2000" dirty="0" smtClean="0"/>
              <a:t>O </a:t>
            </a:r>
            <a:r>
              <a:rPr lang="es-SV" sz="2000" dirty="0"/>
              <a:t>es como si Jesús está haciendo una fiesta y les está dando un boleto para entrar, pero </a:t>
            </a:r>
            <a:r>
              <a:rPr lang="es-SV" sz="2000" b="1" dirty="0" smtClean="0">
                <a:solidFill>
                  <a:srgbClr val="336600"/>
                </a:solidFill>
              </a:rPr>
              <a:t>algunos </a:t>
            </a:r>
            <a:r>
              <a:rPr lang="es-SV" sz="2000" b="1" dirty="0">
                <a:solidFill>
                  <a:srgbClr val="336600"/>
                </a:solidFill>
              </a:rPr>
              <a:t>deciden no venir</a:t>
            </a:r>
            <a:r>
              <a:rPr lang="es-SV" sz="2000" dirty="0"/>
              <a:t>.</a:t>
            </a:r>
            <a:endParaRPr lang="es-SV" sz="2000" dirty="0">
              <a:effectLst/>
            </a:endParaRPr>
          </a:p>
        </p:txBody>
      </p:sp>
      <p:pic>
        <p:nvPicPr>
          <p:cNvPr id="2052" name="Picture 4" descr="http://img.fiesta101.com.s3.amazonaws.com/wp-content/uploads/2009/03/ticket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38" y="2286000"/>
            <a:ext cx="4191000" cy="33318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2352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500" fill="hold"/>
                                        <p:tgtEl>
                                          <p:spTgt spid="409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09800" y="200025"/>
            <a:ext cx="6781800" cy="1447800"/>
          </a:xfrm>
        </p:spPr>
        <p:txBody>
          <a:bodyPr/>
          <a:lstStyle/>
          <a:p>
            <a:r>
              <a:rPr lang="es-SV" sz="3200" dirty="0" smtClean="0"/>
              <a:t>A algunos no escuchan, otros no lo creen, y otros prefieren seguir igual.</a:t>
            </a:r>
            <a:endParaRPr lang="es-ES" sz="3200" dirty="0"/>
          </a:p>
        </p:txBody>
      </p:sp>
      <p:sp>
        <p:nvSpPr>
          <p:cNvPr id="4099" name="Rectangle 3"/>
          <p:cNvSpPr>
            <a:spLocks noGrp="1" noChangeArrowheads="1"/>
          </p:cNvSpPr>
          <p:nvPr>
            <p:ph type="body" idx="1"/>
          </p:nvPr>
        </p:nvSpPr>
        <p:spPr>
          <a:xfrm>
            <a:off x="5334000" y="1828800"/>
            <a:ext cx="3657600" cy="4648200"/>
          </a:xfrm>
        </p:spPr>
        <p:txBody>
          <a:bodyPr/>
          <a:lstStyle/>
          <a:p>
            <a:r>
              <a:rPr lang="es-SV" sz="2000" dirty="0" smtClean="0"/>
              <a:t>Algunos son </a:t>
            </a:r>
            <a:r>
              <a:rPr lang="es-SV" sz="2000" dirty="0"/>
              <a:t>esclavos trabajando en el lodo y Jesús viene y les dice: </a:t>
            </a:r>
            <a:r>
              <a:rPr lang="es-SV" sz="2000" dirty="0" smtClean="0"/>
              <a:t/>
            </a:r>
            <a:br>
              <a:rPr lang="es-SV" sz="2000" dirty="0" smtClean="0"/>
            </a:br>
            <a:r>
              <a:rPr lang="es-SV" sz="2000" b="1" dirty="0" smtClean="0">
                <a:solidFill>
                  <a:srgbClr val="336600"/>
                </a:solidFill>
              </a:rPr>
              <a:t>“</a:t>
            </a:r>
            <a:r>
              <a:rPr lang="es-SV" sz="2000" b="1" dirty="0">
                <a:solidFill>
                  <a:srgbClr val="336600"/>
                </a:solidFill>
              </a:rPr>
              <a:t>Yo compré tu libertad”. </a:t>
            </a:r>
            <a:endParaRPr lang="es-SV" sz="2000" b="1" dirty="0" smtClean="0">
              <a:solidFill>
                <a:srgbClr val="336600"/>
              </a:solidFill>
            </a:endParaRPr>
          </a:p>
          <a:p>
            <a:r>
              <a:rPr lang="es-SV" sz="2000" dirty="0" smtClean="0"/>
              <a:t>Algunos </a:t>
            </a:r>
            <a:r>
              <a:rPr lang="es-SV" sz="2000" dirty="0"/>
              <a:t>no escuchan el mensaje, algunos no lo creen y otros prefieren permanecer en el lodo antes de saber qué es en realidad la libertad. </a:t>
            </a:r>
            <a:endParaRPr lang="es-SV" sz="2000" dirty="0" smtClean="0"/>
          </a:p>
          <a:p>
            <a:r>
              <a:rPr lang="es-SV" sz="2000" dirty="0" smtClean="0"/>
              <a:t>Pero </a:t>
            </a:r>
            <a:r>
              <a:rPr lang="es-SV" sz="2000" dirty="0"/>
              <a:t>otros escuchan el mensaje, lo creen y salen del lodo para ver qué es la nueva vida con Cristo.</a:t>
            </a:r>
            <a:endParaRPr lang="es-SV" sz="2000" dirty="0">
              <a:effectLst/>
            </a:endParaRPr>
          </a:p>
        </p:txBody>
      </p:sp>
      <p:pic>
        <p:nvPicPr>
          <p:cNvPr id="3074" name="Picture 2" descr="http://4.bp.blogspot.com/_KHpOtg410M0/SMvpONMyRfI/AAAAAAAABl4/tOmFsXz7HdQ/s400/Batall%C3%B3n+Disciplinario+de+Soldados+Trabajadores+Penados+%28esclavos+forzados+por+la+patria%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8800"/>
            <a:ext cx="5486400" cy="4485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9069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500" fill="hold"/>
                                        <p:tgtEl>
                                          <p:spTgt spid="409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09800" y="200025"/>
            <a:ext cx="6781800" cy="1447800"/>
          </a:xfrm>
        </p:spPr>
        <p:txBody>
          <a:bodyPr/>
          <a:lstStyle/>
          <a:p>
            <a:r>
              <a:rPr lang="es-SV" sz="3200" dirty="0"/>
              <a:t>Si no </a:t>
            </a:r>
            <a:r>
              <a:rPr lang="es-SV" sz="3200" dirty="0" smtClean="0"/>
              <a:t>crees </a:t>
            </a:r>
            <a:r>
              <a:rPr lang="es-SV" sz="3200" dirty="0"/>
              <a:t>el mensaje, </a:t>
            </a:r>
            <a:r>
              <a:rPr lang="es-SV" sz="3200" dirty="0" smtClean="0"/>
              <a:t/>
            </a:r>
            <a:br>
              <a:rPr lang="es-SV" sz="3200" dirty="0" smtClean="0"/>
            </a:br>
            <a:r>
              <a:rPr lang="es-SV" sz="3200" dirty="0" smtClean="0"/>
              <a:t>no recibirás todos </a:t>
            </a:r>
            <a:r>
              <a:rPr lang="es-SV" sz="3200" dirty="0"/>
              <a:t>sus beneficios</a:t>
            </a:r>
            <a:r>
              <a:rPr lang="es-SV" sz="3200" dirty="0" smtClean="0"/>
              <a:t>.</a:t>
            </a:r>
            <a:endParaRPr lang="es-ES" sz="3200" dirty="0"/>
          </a:p>
        </p:txBody>
      </p:sp>
      <p:sp>
        <p:nvSpPr>
          <p:cNvPr id="4099" name="Rectangle 3"/>
          <p:cNvSpPr>
            <a:spLocks noGrp="1" noChangeArrowheads="1"/>
          </p:cNvSpPr>
          <p:nvPr>
            <p:ph type="body" idx="1"/>
          </p:nvPr>
        </p:nvSpPr>
        <p:spPr>
          <a:xfrm>
            <a:off x="5181600" y="1828800"/>
            <a:ext cx="3810000" cy="4648200"/>
          </a:xfrm>
        </p:spPr>
        <p:txBody>
          <a:bodyPr/>
          <a:lstStyle/>
          <a:p>
            <a:r>
              <a:rPr lang="es-SV" sz="2000" dirty="0"/>
              <a:t>El mensaje de salvación es recibido por fe, confiando en Jesús, creyendo su palabra, creyendo la buena noticia. </a:t>
            </a:r>
            <a:endParaRPr lang="es-SV" sz="2000" dirty="0" smtClean="0"/>
          </a:p>
          <a:p>
            <a:r>
              <a:rPr lang="es-SV" sz="2000" b="1" dirty="0" smtClean="0">
                <a:solidFill>
                  <a:srgbClr val="336600"/>
                </a:solidFill>
              </a:rPr>
              <a:t>“</a:t>
            </a:r>
            <a:r>
              <a:rPr lang="es-SV" sz="2000" b="1" dirty="0">
                <a:solidFill>
                  <a:srgbClr val="336600"/>
                </a:solidFill>
              </a:rPr>
              <a:t>Cree en el Señor Jesús y serás salvo” </a:t>
            </a:r>
            <a:r>
              <a:rPr lang="es-SV" sz="2000" dirty="0"/>
              <a:t>(Hechos 16:31). </a:t>
            </a:r>
            <a:endParaRPr lang="es-SV" sz="2000" dirty="0" smtClean="0"/>
          </a:p>
          <a:p>
            <a:r>
              <a:rPr lang="es-SV" sz="2000" dirty="0" smtClean="0"/>
              <a:t>El </a:t>
            </a:r>
            <a:r>
              <a:rPr lang="es-SV" sz="2000" dirty="0"/>
              <a:t>evangelio es efectivo para </a:t>
            </a:r>
            <a:r>
              <a:rPr lang="es-SV" sz="2000" b="1" dirty="0">
                <a:solidFill>
                  <a:srgbClr val="336600"/>
                </a:solidFill>
              </a:rPr>
              <a:t>“salvación a todo aquel que cree” </a:t>
            </a:r>
            <a:r>
              <a:rPr lang="es-SV" sz="2000" dirty="0"/>
              <a:t>(Romanos 1:16). </a:t>
            </a:r>
            <a:endParaRPr lang="es-SV" sz="2000" dirty="0" smtClean="0"/>
          </a:p>
          <a:p>
            <a:r>
              <a:rPr lang="es-SV" sz="2000" dirty="0" smtClean="0"/>
              <a:t>Si </a:t>
            </a:r>
            <a:r>
              <a:rPr lang="es-SV" sz="2000" dirty="0"/>
              <a:t>no </a:t>
            </a:r>
            <a:r>
              <a:rPr lang="es-SV" sz="2000" dirty="0" smtClean="0"/>
              <a:t>crees </a:t>
            </a:r>
            <a:r>
              <a:rPr lang="es-SV" sz="2000" dirty="0"/>
              <a:t>el mensaje, </a:t>
            </a:r>
            <a:r>
              <a:rPr lang="es-SV" sz="2000" dirty="0" smtClean="0"/>
              <a:t/>
            </a:r>
            <a:br>
              <a:rPr lang="es-SV" sz="2000" dirty="0" smtClean="0"/>
            </a:br>
            <a:r>
              <a:rPr lang="es-SV" sz="2000" dirty="0" smtClean="0"/>
              <a:t>no recibirás todos sus beneficios.</a:t>
            </a:r>
            <a:endParaRPr lang="es-SV" sz="2000" dirty="0">
              <a:effectLst/>
            </a:endParaRPr>
          </a:p>
        </p:txBody>
      </p:sp>
      <p:pic>
        <p:nvPicPr>
          <p:cNvPr id="2" name="Picture 2" descr="http://jesusgallego.files.wordpress.com/2012/06/1-ver-cre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8800"/>
            <a:ext cx="5486400" cy="4114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462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500" fill="hold"/>
                                        <p:tgtEl>
                                          <p:spTgt spid="409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4099">
                                            <p:txEl>
                                              <p:pRg st="3" end="3"/>
                                            </p:txEl>
                                          </p:spTgt>
                                        </p:tgtEl>
                                        <p:attrNameLst>
                                          <p:attrName>style.visibility</p:attrName>
                                        </p:attrNameLst>
                                      </p:cBhvr>
                                      <p:to>
                                        <p:strVal val="visible"/>
                                      </p:to>
                                    </p:set>
                                    <p:anim calcmode="lin" valueType="num">
                                      <p:cBhvr additive="base">
                                        <p:cTn id="25" dur="500" fill="hold"/>
                                        <p:tgtEl>
                                          <p:spTgt spid="409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09800" y="200025"/>
            <a:ext cx="6781800" cy="1447800"/>
          </a:xfrm>
        </p:spPr>
        <p:txBody>
          <a:bodyPr/>
          <a:lstStyle/>
          <a:p>
            <a:r>
              <a:rPr lang="es-SV" sz="6600" dirty="0" smtClean="0"/>
              <a:t>La fe.</a:t>
            </a:r>
            <a:endParaRPr lang="es-ES" sz="6600" dirty="0"/>
          </a:p>
        </p:txBody>
      </p:sp>
      <p:sp>
        <p:nvSpPr>
          <p:cNvPr id="4099" name="Rectangle 3"/>
          <p:cNvSpPr>
            <a:spLocks noGrp="1" noChangeArrowheads="1"/>
          </p:cNvSpPr>
          <p:nvPr>
            <p:ph type="body" idx="1"/>
          </p:nvPr>
        </p:nvSpPr>
        <p:spPr>
          <a:xfrm>
            <a:off x="4267200" y="1828800"/>
            <a:ext cx="4724400" cy="4648200"/>
          </a:xfrm>
        </p:spPr>
        <p:txBody>
          <a:bodyPr/>
          <a:lstStyle/>
          <a:p>
            <a:r>
              <a:rPr lang="es-SV" sz="2000" dirty="0"/>
              <a:t>Naturalmente, la “fe” es más que sólo creer ciertos hechos acerca de Jesús. </a:t>
            </a:r>
            <a:endParaRPr lang="es-SV" sz="2000" dirty="0" smtClean="0"/>
          </a:p>
          <a:p>
            <a:r>
              <a:rPr lang="es-SV" sz="2000" dirty="0" smtClean="0"/>
              <a:t>Los </a:t>
            </a:r>
            <a:r>
              <a:rPr lang="es-SV" sz="2000" dirty="0"/>
              <a:t>hechos tienen algunas implicaciones dramáticas para nosotros, tenemos que salir de la vida que hemos creado a nuestra propia imagen y volvernos a Dios quien nos hizo a la suya.</a:t>
            </a:r>
            <a:endParaRPr lang="es-SV" sz="2000" dirty="0"/>
          </a:p>
          <a:p>
            <a:r>
              <a:rPr lang="es-SV" sz="2000" dirty="0"/>
              <a:t>Tenemos que admitir que somos pecadores, que </a:t>
            </a:r>
            <a:r>
              <a:rPr lang="es-SV" sz="2000" dirty="0" smtClean="0"/>
              <a:t>nos hemos ganado </a:t>
            </a:r>
            <a:r>
              <a:rPr lang="es-SV" sz="2000" dirty="0"/>
              <a:t>el derecho a tener vida eterna, y que no merecemos compartir </a:t>
            </a:r>
            <a:r>
              <a:rPr lang="es-SV" sz="2000" dirty="0" smtClean="0"/>
              <a:t>una </a:t>
            </a:r>
            <a:r>
              <a:rPr lang="es-SV" sz="2000" dirty="0"/>
              <a:t>herencia con Cristo Jesús. </a:t>
            </a:r>
            <a:endParaRPr lang="es-SV" sz="2000" dirty="0">
              <a:effectLst/>
            </a:endParaRPr>
          </a:p>
        </p:txBody>
      </p:sp>
      <p:pic>
        <p:nvPicPr>
          <p:cNvPr id="5122" name="Picture 2" descr="http://fe-esperanza-amor.com/wp-content/uploads/2012/07/la-f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393" y="1804362"/>
            <a:ext cx="4590393" cy="4082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9760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500" fill="hold"/>
                                        <p:tgtEl>
                                          <p:spTgt spid="409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09800" y="200025"/>
            <a:ext cx="6781800" cy="1447800"/>
          </a:xfrm>
        </p:spPr>
        <p:txBody>
          <a:bodyPr/>
          <a:lstStyle/>
          <a:p>
            <a:r>
              <a:rPr lang="es-SV" sz="6600" dirty="0" smtClean="0"/>
              <a:t>Confiar.</a:t>
            </a:r>
            <a:endParaRPr lang="es-ES" sz="6600" dirty="0"/>
          </a:p>
        </p:txBody>
      </p:sp>
      <p:sp>
        <p:nvSpPr>
          <p:cNvPr id="4099" name="Rectangle 3"/>
          <p:cNvSpPr>
            <a:spLocks noGrp="1" noChangeArrowheads="1"/>
          </p:cNvSpPr>
          <p:nvPr>
            <p:ph type="body" idx="1"/>
          </p:nvPr>
        </p:nvSpPr>
        <p:spPr>
          <a:xfrm>
            <a:off x="4267200" y="1828800"/>
            <a:ext cx="4724400" cy="4648200"/>
          </a:xfrm>
        </p:spPr>
        <p:txBody>
          <a:bodyPr/>
          <a:lstStyle/>
          <a:p>
            <a:r>
              <a:rPr lang="es-SV" sz="2000" dirty="0"/>
              <a:t>Tenemos que admitir que nunca seremos “suficientemente buenos” para el cielo, y que tenemos que confiar que el boleto que Jesús nos da es suficientemente bueno para permitirnos entrar en la fiesta. </a:t>
            </a:r>
            <a:endParaRPr lang="es-SV" sz="2000" dirty="0"/>
          </a:p>
          <a:p>
            <a:r>
              <a:rPr lang="es-SV" sz="2000" dirty="0"/>
              <a:t>Tenemos que confiar </a:t>
            </a:r>
            <a:r>
              <a:rPr lang="es-SV" sz="2000" dirty="0" smtClean="0"/>
              <a:t>en que </a:t>
            </a:r>
            <a:r>
              <a:rPr lang="es-SV" sz="2000" dirty="0"/>
              <a:t>Él hizo </a:t>
            </a:r>
            <a:r>
              <a:rPr lang="es-SV" sz="2000" dirty="0" smtClean="0"/>
              <a:t>suficiente en su vida, muerte y resurrección, </a:t>
            </a:r>
            <a:r>
              <a:rPr lang="es-SV" sz="2000" dirty="0"/>
              <a:t>para pagar nuestras deudas espirituales. </a:t>
            </a:r>
            <a:endParaRPr lang="es-SV" sz="2000" dirty="0" smtClean="0"/>
          </a:p>
          <a:p>
            <a:r>
              <a:rPr lang="es-SV" sz="2000" dirty="0" smtClean="0"/>
              <a:t>Tenemos </a:t>
            </a:r>
            <a:r>
              <a:rPr lang="es-SV" sz="2000" dirty="0"/>
              <a:t>que confiar en su misericordia y su gracia, admitiendo que no hay otro camino a la salvación.</a:t>
            </a:r>
            <a:endParaRPr lang="es-SV" sz="2000" dirty="0">
              <a:effectLst/>
            </a:endParaRPr>
          </a:p>
        </p:txBody>
      </p:sp>
      <p:pic>
        <p:nvPicPr>
          <p:cNvPr id="6146" name="Picture 2" descr="http://www.extendiendoelreino.com/img/confiar%20en%20e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8800"/>
            <a:ext cx="4191000" cy="5072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672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500" fill="hold"/>
                                        <p:tgtEl>
                                          <p:spTgt spid="409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09800" y="200025"/>
            <a:ext cx="6781800" cy="1447800"/>
          </a:xfrm>
        </p:spPr>
        <p:txBody>
          <a:bodyPr/>
          <a:lstStyle/>
          <a:p>
            <a:r>
              <a:rPr lang="es-SV" sz="4800" dirty="0" smtClean="0"/>
              <a:t>¿Por qué nació usted?</a:t>
            </a:r>
            <a:endParaRPr lang="es-ES" sz="4800" dirty="0"/>
          </a:p>
        </p:txBody>
      </p:sp>
      <p:sp>
        <p:nvSpPr>
          <p:cNvPr id="4099" name="Rectangle 3"/>
          <p:cNvSpPr>
            <a:spLocks noGrp="1" noChangeArrowheads="1"/>
          </p:cNvSpPr>
          <p:nvPr>
            <p:ph type="body" idx="1"/>
          </p:nvPr>
        </p:nvSpPr>
        <p:spPr>
          <a:xfrm>
            <a:off x="4800600" y="1828800"/>
            <a:ext cx="4191000" cy="4648200"/>
          </a:xfrm>
        </p:spPr>
        <p:txBody>
          <a:bodyPr/>
          <a:lstStyle/>
          <a:p>
            <a:r>
              <a:rPr lang="es-SV" sz="2000" dirty="0"/>
              <a:t>Volvamos a nuestra discusión de nuestro propósito en la vida. </a:t>
            </a:r>
            <a:endParaRPr lang="es-SV" sz="2000" dirty="0" smtClean="0"/>
          </a:p>
          <a:p>
            <a:r>
              <a:rPr lang="es-SV" sz="2000" dirty="0" smtClean="0"/>
              <a:t>Dios </a:t>
            </a:r>
            <a:r>
              <a:rPr lang="es-SV" sz="2000" dirty="0"/>
              <a:t>dice que nos creó con un propósito y ese propósito es que seamos como Él. </a:t>
            </a:r>
            <a:endParaRPr lang="es-SV" sz="2000" dirty="0" smtClean="0"/>
          </a:p>
          <a:p>
            <a:r>
              <a:rPr lang="es-SV" sz="2000" dirty="0" smtClean="0"/>
              <a:t>Dios quiere que estemos unidos </a:t>
            </a:r>
            <a:r>
              <a:rPr lang="es-SV" sz="2000" dirty="0"/>
              <a:t>con la familia de Dios, </a:t>
            </a:r>
            <a:r>
              <a:rPr lang="es-SV" sz="2000" dirty="0" smtClean="0"/>
              <a:t>todos los hermanos </a:t>
            </a:r>
            <a:r>
              <a:rPr lang="es-SV" sz="2000" dirty="0"/>
              <a:t>y hermanas de Jesús, </a:t>
            </a:r>
            <a:r>
              <a:rPr lang="es-SV" sz="2000" b="1" dirty="0">
                <a:solidFill>
                  <a:srgbClr val="336600"/>
                </a:solidFill>
              </a:rPr>
              <a:t>¡compartiendo la fortuna familiar! </a:t>
            </a:r>
            <a:endParaRPr lang="es-SV" sz="2000" b="1" dirty="0" smtClean="0">
              <a:solidFill>
                <a:srgbClr val="336600"/>
              </a:solidFill>
            </a:endParaRPr>
          </a:p>
          <a:p>
            <a:r>
              <a:rPr lang="es-SV" sz="2000" dirty="0" smtClean="0"/>
              <a:t>Este </a:t>
            </a:r>
            <a:r>
              <a:rPr lang="es-SV" sz="2000" dirty="0"/>
              <a:t>es un maravilloso propósito y una maravillosa promesa.</a:t>
            </a:r>
            <a:endParaRPr lang="es-SV" sz="2000" dirty="0">
              <a:effectLst/>
            </a:endParaRPr>
          </a:p>
        </p:txBody>
      </p:sp>
      <p:pic>
        <p:nvPicPr>
          <p:cNvPr id="7170" name="Picture 2" descr="http://www.diocesismalaga.es/images/albumes/fano/201008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03" y="1828800"/>
            <a:ext cx="5058103" cy="4654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1990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500" fill="hold"/>
                                        <p:tgtEl>
                                          <p:spTgt spid="409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4099">
                                            <p:txEl>
                                              <p:pRg st="3" end="3"/>
                                            </p:txEl>
                                          </p:spTgt>
                                        </p:tgtEl>
                                        <p:attrNameLst>
                                          <p:attrName>style.visibility</p:attrName>
                                        </p:attrNameLst>
                                      </p:cBhvr>
                                      <p:to>
                                        <p:strVal val="visible"/>
                                      </p:to>
                                    </p:set>
                                    <p:anim calcmode="lin" valueType="num">
                                      <p:cBhvr additive="base">
                                        <p:cTn id="25" dur="500" fill="hold"/>
                                        <p:tgtEl>
                                          <p:spTgt spid="409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09800" y="200025"/>
            <a:ext cx="6781800" cy="1447800"/>
          </a:xfrm>
        </p:spPr>
        <p:txBody>
          <a:bodyPr/>
          <a:lstStyle/>
          <a:p>
            <a:r>
              <a:rPr lang="es-SV" dirty="0" smtClean="0"/>
              <a:t>¿Obtendremos </a:t>
            </a:r>
            <a:r>
              <a:rPr lang="es-SV" dirty="0"/>
              <a:t>la gloria eterna?</a:t>
            </a:r>
            <a:endParaRPr lang="es-ES" dirty="0"/>
          </a:p>
        </p:txBody>
      </p:sp>
      <p:sp>
        <p:nvSpPr>
          <p:cNvPr id="4099" name="Rectangle 3"/>
          <p:cNvSpPr>
            <a:spLocks noGrp="1" noChangeArrowheads="1"/>
          </p:cNvSpPr>
          <p:nvPr>
            <p:ph type="body" idx="1"/>
          </p:nvPr>
        </p:nvSpPr>
        <p:spPr>
          <a:xfrm>
            <a:off x="2819400" y="1828800"/>
            <a:ext cx="6172200" cy="4800600"/>
          </a:xfrm>
        </p:spPr>
        <p:txBody>
          <a:bodyPr/>
          <a:lstStyle/>
          <a:p>
            <a:r>
              <a:rPr lang="es-SV" sz="2000" dirty="0"/>
              <a:t>Pero no hemos hecho nuestra parte. </a:t>
            </a:r>
            <a:r>
              <a:rPr lang="es-SV" sz="2000" dirty="0" smtClean="0"/>
              <a:t/>
            </a:r>
            <a:br>
              <a:rPr lang="es-SV" sz="2000" dirty="0" smtClean="0"/>
            </a:br>
            <a:r>
              <a:rPr lang="es-SV" sz="2000" dirty="0" smtClean="0"/>
              <a:t>No </a:t>
            </a:r>
            <a:r>
              <a:rPr lang="es-SV" sz="2000" dirty="0"/>
              <a:t>hemos sido tan buenos como Jesús, </a:t>
            </a:r>
            <a:r>
              <a:rPr lang="es-SV" sz="2000" dirty="0" smtClean="0"/>
              <a:t/>
            </a:r>
            <a:br>
              <a:rPr lang="es-SV" sz="2000" dirty="0" smtClean="0"/>
            </a:br>
            <a:r>
              <a:rPr lang="es-SV" sz="2000" dirty="0" smtClean="0"/>
              <a:t>o </a:t>
            </a:r>
            <a:r>
              <a:rPr lang="es-SV" sz="2000" dirty="0"/>
              <a:t>sea, no hemos sido perfectos</a:t>
            </a:r>
            <a:r>
              <a:rPr lang="es-SV" sz="2000" dirty="0" smtClean="0"/>
              <a:t>.</a:t>
            </a:r>
          </a:p>
          <a:p>
            <a:r>
              <a:rPr lang="es-SV" sz="2000" dirty="0" smtClean="0"/>
              <a:t>Entonces</a:t>
            </a:r>
            <a:r>
              <a:rPr lang="es-SV" sz="2000" dirty="0"/>
              <a:t>, ¿Qué nos hace pensar que obtendremos la gloria eterna? </a:t>
            </a:r>
            <a:endParaRPr lang="es-SV" sz="2000" dirty="0" smtClean="0"/>
          </a:p>
          <a:p>
            <a:r>
              <a:rPr lang="es-SV" sz="2000" dirty="0" smtClean="0"/>
              <a:t>La </a:t>
            </a:r>
            <a:r>
              <a:rPr lang="es-SV" sz="2000" dirty="0"/>
              <a:t>respuesta es que tenemos que confiar en que Dios es tan misericordioso y tan lleno de gracia como </a:t>
            </a:r>
            <a:r>
              <a:rPr lang="es-SV" sz="2000" dirty="0" smtClean="0"/>
              <a:t>Él dice </a:t>
            </a:r>
            <a:r>
              <a:rPr lang="es-SV" sz="2000" dirty="0"/>
              <a:t>que es. </a:t>
            </a:r>
            <a:endParaRPr lang="es-SV" sz="2000" dirty="0" smtClean="0"/>
          </a:p>
          <a:p>
            <a:r>
              <a:rPr lang="es-SV" sz="2000" dirty="0" smtClean="0"/>
              <a:t>Él </a:t>
            </a:r>
            <a:r>
              <a:rPr lang="es-SV" sz="2000" dirty="0"/>
              <a:t>nos ha creado con este propósito, ¡y lo verá cumplirse! </a:t>
            </a:r>
            <a:endParaRPr lang="es-SV" sz="2000" dirty="0" smtClean="0"/>
          </a:p>
          <a:p>
            <a:r>
              <a:rPr lang="es-SV" sz="2000" dirty="0" smtClean="0"/>
              <a:t>Podemos </a:t>
            </a:r>
            <a:r>
              <a:rPr lang="es-SV" sz="2000" dirty="0"/>
              <a:t>estar </a:t>
            </a:r>
            <a:r>
              <a:rPr lang="es-SV" sz="2000" dirty="0" smtClean="0"/>
              <a:t>confiados que </a:t>
            </a:r>
            <a:r>
              <a:rPr lang="es-SV" sz="2000" b="1" dirty="0">
                <a:solidFill>
                  <a:srgbClr val="336600"/>
                </a:solidFill>
              </a:rPr>
              <a:t>“quien comenzó la buena obra en ustedes, la continuará hasta que quede completamente terminada el día que Cristo Jesús vuelva.” </a:t>
            </a:r>
            <a:r>
              <a:rPr lang="es-SV" sz="2000" dirty="0"/>
              <a:t>(Filipenses 1:6).</a:t>
            </a:r>
            <a:endParaRPr lang="es-SV" sz="2000" dirty="0">
              <a:effectLst/>
            </a:endParaRPr>
          </a:p>
        </p:txBody>
      </p:sp>
      <p:sp>
        <p:nvSpPr>
          <p:cNvPr id="2" name="AutoShape 2" descr="http://sp0.fotolog.com/photo/16/19/59/bernardo_19/1252212615069_f.jpg"/>
          <p:cNvSpPr>
            <a:spLocks noChangeAspect="1" noChangeArrowheads="1"/>
          </p:cNvSpPr>
          <p:nvPr/>
        </p:nvSpPr>
        <p:spPr bwMode="auto">
          <a:xfrm>
            <a:off x="63500" y="-136525"/>
            <a:ext cx="4210050" cy="4762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SV"/>
          </a:p>
        </p:txBody>
      </p:sp>
      <p:pic>
        <p:nvPicPr>
          <p:cNvPr id="8198" name="Picture 6" descr="http://4.bp.blogspot.com/_xhVqNjldT90/SrgJ5m5DWQI/AAAAAAAAAZE/dpWePcwd3UI/s200/Emaus_pentecost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10732"/>
            <a:ext cx="3048000" cy="3142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8054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500" fill="hold"/>
                                        <p:tgtEl>
                                          <p:spTgt spid="409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4099">
                                            <p:txEl>
                                              <p:pRg st="3" end="3"/>
                                            </p:txEl>
                                          </p:spTgt>
                                        </p:tgtEl>
                                        <p:attrNameLst>
                                          <p:attrName>style.visibility</p:attrName>
                                        </p:attrNameLst>
                                      </p:cBhvr>
                                      <p:to>
                                        <p:strVal val="visible"/>
                                      </p:to>
                                    </p:set>
                                    <p:anim calcmode="lin" valueType="num">
                                      <p:cBhvr additive="base">
                                        <p:cTn id="25" dur="500" fill="hold"/>
                                        <p:tgtEl>
                                          <p:spTgt spid="409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4099">
                                            <p:txEl>
                                              <p:pRg st="4" end="4"/>
                                            </p:txEl>
                                          </p:spTgt>
                                        </p:tgtEl>
                                        <p:attrNameLst>
                                          <p:attrName>style.visibility</p:attrName>
                                        </p:attrNameLst>
                                      </p:cBhvr>
                                      <p:to>
                                        <p:strVal val="visible"/>
                                      </p:to>
                                    </p:set>
                                    <p:anim calcmode="lin" valueType="num">
                                      <p:cBhvr additive="base">
                                        <p:cTn id="31" dur="500" fill="hold"/>
                                        <p:tgtEl>
                                          <p:spTgt spid="409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409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09800" y="200025"/>
            <a:ext cx="6781800" cy="1447800"/>
          </a:xfrm>
        </p:spPr>
        <p:txBody>
          <a:bodyPr/>
          <a:lstStyle/>
          <a:p>
            <a:r>
              <a:rPr lang="es-SV" dirty="0" smtClean="0"/>
              <a:t>Confiar en Cristo</a:t>
            </a:r>
            <a:endParaRPr lang="es-ES" dirty="0"/>
          </a:p>
        </p:txBody>
      </p:sp>
      <p:sp>
        <p:nvSpPr>
          <p:cNvPr id="4099" name="Rectangle 3"/>
          <p:cNvSpPr>
            <a:spLocks noGrp="1" noChangeArrowheads="1"/>
          </p:cNvSpPr>
          <p:nvPr>
            <p:ph type="body" idx="1"/>
          </p:nvPr>
        </p:nvSpPr>
        <p:spPr>
          <a:xfrm>
            <a:off x="3886200" y="1828800"/>
            <a:ext cx="5105400" cy="4648200"/>
          </a:xfrm>
        </p:spPr>
        <p:txBody>
          <a:bodyPr/>
          <a:lstStyle/>
          <a:p>
            <a:r>
              <a:rPr lang="es-SV" sz="2000" dirty="0"/>
              <a:t>Jesús pagó el precio e hizo el trabajo, y su mensaje, el mensaje de la Biblia, es que nuestra salvación viene por lo que </a:t>
            </a:r>
            <a:r>
              <a:rPr lang="es-SV" sz="2000" dirty="0" smtClean="0"/>
              <a:t>Él ha </a:t>
            </a:r>
            <a:r>
              <a:rPr lang="es-SV" sz="2000" dirty="0"/>
              <a:t>hecho por nosotros. </a:t>
            </a:r>
            <a:endParaRPr lang="es-SV" sz="2000" dirty="0" smtClean="0"/>
          </a:p>
          <a:p>
            <a:r>
              <a:rPr lang="es-SV" sz="2000" dirty="0" smtClean="0"/>
              <a:t>La </a:t>
            </a:r>
            <a:r>
              <a:rPr lang="es-SV" sz="2000" dirty="0"/>
              <a:t>experiencia (así como la Escritura) nos dice que no podemos confiar en nosotros mismos.</a:t>
            </a:r>
            <a:endParaRPr lang="es-SV" sz="2000" dirty="0"/>
          </a:p>
          <a:p>
            <a:r>
              <a:rPr lang="es-SV" sz="2000" dirty="0"/>
              <a:t>Nuestra única esperanza de salvación, de vida, de llegar a ser lo que Dios quiere que seamos, es confiar en Cristo. </a:t>
            </a:r>
            <a:endParaRPr lang="es-SV" sz="2000" dirty="0" smtClean="0"/>
          </a:p>
          <a:p>
            <a:r>
              <a:rPr lang="es-SV" sz="2000" dirty="0" smtClean="0"/>
              <a:t>Podemos </a:t>
            </a:r>
            <a:r>
              <a:rPr lang="es-SV" sz="2000" dirty="0"/>
              <a:t>llegar a ser como Cristo porque Él, conociendo todo sobre nuestras fallas y debilidades, dice que va a hacerlo.</a:t>
            </a:r>
            <a:endParaRPr lang="es-SV" sz="2000" dirty="0">
              <a:effectLst/>
            </a:endParaRPr>
          </a:p>
        </p:txBody>
      </p:sp>
      <p:sp>
        <p:nvSpPr>
          <p:cNvPr id="2" name="AutoShape 2" descr="http://sp0.fotolog.com/photo/16/19/59/bernardo_19/1252212615069_f.jpg"/>
          <p:cNvSpPr>
            <a:spLocks noChangeAspect="1" noChangeArrowheads="1"/>
          </p:cNvSpPr>
          <p:nvPr/>
        </p:nvSpPr>
        <p:spPr bwMode="auto">
          <a:xfrm>
            <a:off x="63500" y="-136525"/>
            <a:ext cx="4210050" cy="4762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SV"/>
          </a:p>
        </p:txBody>
      </p:sp>
      <p:pic>
        <p:nvPicPr>
          <p:cNvPr id="9220" name="Picture 4" descr="http://1.bp.blogspot.com/_mNljwVW4lak/S0biOYJ37bI/AAAAAAAAABA/dso2RH7v78I/s320/confiar+en+di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04122"/>
            <a:ext cx="4114800" cy="2906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2037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500" fill="hold"/>
                                        <p:tgtEl>
                                          <p:spTgt spid="409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4099">
                                            <p:txEl>
                                              <p:pRg st="3" end="3"/>
                                            </p:txEl>
                                          </p:spTgt>
                                        </p:tgtEl>
                                        <p:attrNameLst>
                                          <p:attrName>style.visibility</p:attrName>
                                        </p:attrNameLst>
                                      </p:cBhvr>
                                      <p:to>
                                        <p:strVal val="visible"/>
                                      </p:to>
                                    </p:set>
                                    <p:anim calcmode="lin" valueType="num">
                                      <p:cBhvr additive="base">
                                        <p:cTn id="25" dur="500" fill="hold"/>
                                        <p:tgtEl>
                                          <p:spTgt spid="409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09800" y="200025"/>
            <a:ext cx="6781800" cy="1447800"/>
          </a:xfrm>
        </p:spPr>
        <p:txBody>
          <a:bodyPr/>
          <a:lstStyle/>
          <a:p>
            <a:r>
              <a:rPr lang="es-SV" dirty="0" smtClean="0"/>
              <a:t>Usted está invitado</a:t>
            </a:r>
            <a:endParaRPr lang="es-ES" dirty="0"/>
          </a:p>
        </p:txBody>
      </p:sp>
      <p:sp>
        <p:nvSpPr>
          <p:cNvPr id="4099" name="Rectangle 3"/>
          <p:cNvSpPr>
            <a:spLocks noGrp="1" noChangeArrowheads="1"/>
          </p:cNvSpPr>
          <p:nvPr>
            <p:ph type="body" idx="1"/>
          </p:nvPr>
        </p:nvSpPr>
        <p:spPr>
          <a:xfrm>
            <a:off x="4876800" y="1828800"/>
            <a:ext cx="3810000" cy="4648200"/>
          </a:xfrm>
        </p:spPr>
        <p:txBody>
          <a:bodyPr/>
          <a:lstStyle/>
          <a:p>
            <a:r>
              <a:rPr lang="es-SV" sz="2000" dirty="0"/>
              <a:t>Sin Cristo, la vida no tiene sentido, estamos hundidos en el fango. </a:t>
            </a:r>
            <a:endParaRPr lang="es-SV" sz="2000" dirty="0" smtClean="0"/>
          </a:p>
          <a:p>
            <a:r>
              <a:rPr lang="es-SV" sz="2000" dirty="0" smtClean="0"/>
              <a:t>Pero </a:t>
            </a:r>
            <a:r>
              <a:rPr lang="es-SV" sz="2000" dirty="0"/>
              <a:t>Jesús nos dice que Él ha comprado nuestra libertad, Él puede limpiarnos, nos ofrece un boleto gratis a la fiesta y todos los derechos de la fortuna de la familia. </a:t>
            </a:r>
            <a:endParaRPr lang="es-SV" sz="2000" dirty="0" smtClean="0"/>
          </a:p>
          <a:p>
            <a:r>
              <a:rPr lang="es-SV" sz="2000" b="1" dirty="0" smtClean="0">
                <a:solidFill>
                  <a:srgbClr val="336600"/>
                </a:solidFill>
              </a:rPr>
              <a:t>Nosotros </a:t>
            </a:r>
            <a:r>
              <a:rPr lang="es-SV" sz="2000" b="1" dirty="0">
                <a:solidFill>
                  <a:srgbClr val="336600"/>
                </a:solidFill>
              </a:rPr>
              <a:t>podemos aceptar su oferta o podemos despreciarla y permanecer en el lodo.</a:t>
            </a:r>
            <a:endParaRPr lang="es-SV" sz="2000" b="1" dirty="0">
              <a:solidFill>
                <a:srgbClr val="336600"/>
              </a:solidFill>
              <a:effectLst/>
            </a:endParaRPr>
          </a:p>
        </p:txBody>
      </p:sp>
      <p:sp>
        <p:nvSpPr>
          <p:cNvPr id="2" name="AutoShape 2" descr="http://sp0.fotolog.com/photo/16/19/59/bernardo_19/1252212615069_f.jpg"/>
          <p:cNvSpPr>
            <a:spLocks noChangeAspect="1" noChangeArrowheads="1"/>
          </p:cNvSpPr>
          <p:nvPr/>
        </p:nvSpPr>
        <p:spPr bwMode="auto">
          <a:xfrm>
            <a:off x="63500" y="-136525"/>
            <a:ext cx="4210050" cy="4762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SV"/>
          </a:p>
        </p:txBody>
      </p:sp>
      <p:pic>
        <p:nvPicPr>
          <p:cNvPr id="10242" name="Picture 2" descr="https://fbcdn-sphotos-e-a.akamaihd.net/hphotos-ak-ash4/402089_10151133930771343_117406176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785541"/>
            <a:ext cx="4190999" cy="5067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9899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500" fill="hold"/>
                                        <p:tgtEl>
                                          <p:spTgt spid="409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descr="newspaperpage"/>
          <p:cNvPicPr>
            <a:picLocks noChangeAspect="1" noChangeArrowheads="1"/>
          </p:cNvPicPr>
          <p:nvPr/>
        </p:nvPicPr>
        <p:blipFill>
          <a:blip r:embed="rId3">
            <a:extLst>
              <a:ext uri="{28A0092B-C50C-407E-A947-70E740481C1C}">
                <a14:useLocalDpi xmlns:a14="http://schemas.microsoft.com/office/drawing/2010/main" val="0"/>
              </a:ext>
            </a:extLst>
          </a:blip>
          <a:srcRect b="-255"/>
          <a:stretch>
            <a:fillRect/>
          </a:stretch>
        </p:blipFill>
        <p:spPr bwMode="auto">
          <a:xfrm>
            <a:off x="0" y="-100013"/>
            <a:ext cx="9144000" cy="7057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Line 5"/>
          <p:cNvSpPr>
            <a:spLocks noChangeShapeType="1"/>
          </p:cNvSpPr>
          <p:nvPr/>
        </p:nvSpPr>
        <p:spPr bwMode="auto">
          <a:xfrm>
            <a:off x="304800" y="457200"/>
            <a:ext cx="8534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hangingPunct="0"/>
            <a:endParaRPr lang="es-SV" sz="2400" smtClean="0">
              <a:solidFill>
                <a:srgbClr val="000000"/>
              </a:solidFill>
              <a:latin typeface="Times" pitchFamily="18" charset="0"/>
              <a:cs typeface="+mn-cs"/>
            </a:endParaRPr>
          </a:p>
        </p:txBody>
      </p:sp>
      <p:sp>
        <p:nvSpPr>
          <p:cNvPr id="32772" name="Line 6"/>
          <p:cNvSpPr>
            <a:spLocks noChangeShapeType="1"/>
          </p:cNvSpPr>
          <p:nvPr/>
        </p:nvSpPr>
        <p:spPr bwMode="auto">
          <a:xfrm>
            <a:off x="304800" y="495300"/>
            <a:ext cx="8534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hangingPunct="0"/>
            <a:endParaRPr lang="es-SV" sz="2400" smtClean="0">
              <a:solidFill>
                <a:srgbClr val="000000"/>
              </a:solidFill>
              <a:latin typeface="Times" pitchFamily="18" charset="0"/>
              <a:cs typeface="+mn-cs"/>
            </a:endParaRPr>
          </a:p>
        </p:txBody>
      </p:sp>
      <p:sp>
        <p:nvSpPr>
          <p:cNvPr id="32773" name="Line 7"/>
          <p:cNvSpPr>
            <a:spLocks noChangeShapeType="1"/>
          </p:cNvSpPr>
          <p:nvPr/>
        </p:nvSpPr>
        <p:spPr bwMode="auto">
          <a:xfrm>
            <a:off x="304800" y="836613"/>
            <a:ext cx="8534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hangingPunct="0"/>
            <a:endParaRPr lang="es-SV" sz="2400" smtClean="0">
              <a:solidFill>
                <a:srgbClr val="000000"/>
              </a:solidFill>
              <a:latin typeface="Times" pitchFamily="18" charset="0"/>
              <a:cs typeface="+mn-cs"/>
            </a:endParaRPr>
          </a:p>
        </p:txBody>
      </p:sp>
      <p:sp>
        <p:nvSpPr>
          <p:cNvPr id="32774" name="Text Box 8"/>
          <p:cNvSpPr txBox="1">
            <a:spLocks noChangeArrowheads="1"/>
          </p:cNvSpPr>
          <p:nvPr/>
        </p:nvSpPr>
        <p:spPr bwMode="auto">
          <a:xfrm>
            <a:off x="5560060" y="457200"/>
            <a:ext cx="2974340" cy="369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sz="2400">
                <a:solidFill>
                  <a:schemeClr val="tx1"/>
                </a:solidFill>
                <a:latin typeface="Times" pitchFamily="18" charset="0"/>
                <a:ea typeface="ＭＳ Ｐゴシック" pitchFamily="96" charset="-128"/>
              </a:defRPr>
            </a:lvl1pPr>
            <a:lvl2pPr marL="742950" indent="-285750">
              <a:defRPr sz="2400">
                <a:solidFill>
                  <a:schemeClr val="tx1"/>
                </a:solidFill>
                <a:latin typeface="Times" pitchFamily="18" charset="0"/>
                <a:ea typeface="ＭＳ Ｐゴシック" pitchFamily="96" charset="-128"/>
              </a:defRPr>
            </a:lvl2pPr>
            <a:lvl3pPr marL="1143000" indent="-228600">
              <a:defRPr sz="2400">
                <a:solidFill>
                  <a:schemeClr val="tx1"/>
                </a:solidFill>
                <a:latin typeface="Times" pitchFamily="18" charset="0"/>
                <a:ea typeface="ＭＳ Ｐゴシック" pitchFamily="96" charset="-128"/>
              </a:defRPr>
            </a:lvl3pPr>
            <a:lvl4pPr marL="1600200" indent="-228600">
              <a:defRPr sz="2400">
                <a:solidFill>
                  <a:schemeClr val="tx1"/>
                </a:solidFill>
                <a:latin typeface="Times" pitchFamily="18" charset="0"/>
                <a:ea typeface="ＭＳ Ｐゴシック" pitchFamily="96" charset="-128"/>
              </a:defRPr>
            </a:lvl4pPr>
            <a:lvl5pPr marL="2057400" indent="-228600">
              <a:defRPr sz="2400">
                <a:solidFill>
                  <a:schemeClr val="tx1"/>
                </a:solidFill>
                <a:latin typeface="Times" pitchFamily="18" charset="0"/>
                <a:ea typeface="ＭＳ Ｐゴシック" pitchFamily="96"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96"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96"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96"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96" charset="-128"/>
              </a:defRPr>
            </a:lvl9pPr>
          </a:lstStyle>
          <a:p>
            <a:pPr eaLnBrk="0" hangingPunct="0"/>
            <a:r>
              <a:rPr lang="en-US" sz="1800" dirty="0" smtClean="0">
                <a:solidFill>
                  <a:srgbClr val="4C4C4C"/>
                </a:solidFill>
                <a:latin typeface="Arial Black" pitchFamily="34" charset="0"/>
                <a:cs typeface="+mn-cs"/>
              </a:rPr>
              <a:t>¿</a:t>
            </a:r>
            <a:r>
              <a:rPr lang="en-US" sz="1800" dirty="0" err="1" smtClean="0">
                <a:solidFill>
                  <a:srgbClr val="4C4C4C"/>
                </a:solidFill>
                <a:latin typeface="Arial Black" pitchFamily="34" charset="0"/>
                <a:cs typeface="+mn-cs"/>
              </a:rPr>
              <a:t>Por</a:t>
            </a:r>
            <a:r>
              <a:rPr lang="en-US" sz="1800" dirty="0" smtClean="0">
                <a:solidFill>
                  <a:srgbClr val="4C4C4C"/>
                </a:solidFill>
                <a:latin typeface="Arial Black" pitchFamily="34" charset="0"/>
                <a:cs typeface="+mn-cs"/>
              </a:rPr>
              <a:t> </a:t>
            </a:r>
            <a:r>
              <a:rPr lang="en-US" sz="1800" err="1" smtClean="0">
                <a:solidFill>
                  <a:srgbClr val="4C4C4C"/>
                </a:solidFill>
                <a:latin typeface="Arial Black" pitchFamily="34" charset="0"/>
                <a:cs typeface="+mn-cs"/>
              </a:rPr>
              <a:t>qué</a:t>
            </a:r>
            <a:r>
              <a:rPr lang="en-US" sz="1800" smtClean="0">
                <a:solidFill>
                  <a:srgbClr val="4C4C4C"/>
                </a:solidFill>
                <a:latin typeface="Arial Black" pitchFamily="34" charset="0"/>
                <a:cs typeface="+mn-cs"/>
              </a:rPr>
              <a:t> nació usted?</a:t>
            </a:r>
            <a:endParaRPr lang="en-US" sz="1800" dirty="0" smtClean="0">
              <a:solidFill>
                <a:srgbClr val="000000"/>
              </a:solidFill>
              <a:cs typeface="+mn-cs"/>
            </a:endParaRPr>
          </a:p>
        </p:txBody>
      </p:sp>
      <p:sp>
        <p:nvSpPr>
          <p:cNvPr id="3" name="2 Marcador de fecha"/>
          <p:cNvSpPr>
            <a:spLocks noGrp="1"/>
          </p:cNvSpPr>
          <p:nvPr>
            <p:ph type="dt" sz="quarter" idx="4294967295"/>
          </p:nvPr>
        </p:nvSpPr>
        <p:spPr>
          <a:xfrm>
            <a:off x="314325" y="527050"/>
            <a:ext cx="3644900" cy="309563"/>
          </a:xfrm>
          <a:prstGeom prst="rect">
            <a:avLst/>
          </a:prstGeom>
        </p:spPr>
        <p:txBody>
          <a:bodyPr/>
          <a:lstStyle/>
          <a:p>
            <a:pPr>
              <a:defRPr/>
            </a:pPr>
            <a:fld id="{3B6F8974-36F3-435E-9654-A2E66E627AB5}" type="datetime2">
              <a:rPr lang="es-SV" smtClean="0">
                <a:solidFill>
                  <a:srgbClr val="000000"/>
                </a:solidFill>
              </a:rPr>
              <a:pPr>
                <a:defRPr/>
              </a:pPr>
              <a:t>jueves, 01 de noviembre de 2012</a:t>
            </a:fld>
            <a:endParaRPr lang="en-US" dirty="0">
              <a:solidFill>
                <a:srgbClr val="000000"/>
              </a:solidFill>
            </a:endParaRPr>
          </a:p>
        </p:txBody>
      </p:sp>
      <p:sp>
        <p:nvSpPr>
          <p:cNvPr id="13" name="12 Rectángulo redondeado"/>
          <p:cNvSpPr/>
          <p:nvPr/>
        </p:nvSpPr>
        <p:spPr>
          <a:xfrm>
            <a:off x="1379538" y="5946775"/>
            <a:ext cx="2579687" cy="758825"/>
          </a:xfrm>
          <a:prstGeom prst="roundRect">
            <a:avLst/>
          </a:prstGeom>
          <a:noFill/>
        </p:spPr>
        <p:style>
          <a:lnRef idx="1">
            <a:schemeClr val="accent4"/>
          </a:lnRef>
          <a:fillRef idx="2">
            <a:schemeClr val="accent4"/>
          </a:fillRef>
          <a:effectRef idx="1">
            <a:schemeClr val="accent4"/>
          </a:effectRef>
          <a:fontRef idx="minor">
            <a:schemeClr val="dk1"/>
          </a:fontRef>
        </p:style>
        <p:txBody>
          <a:bodyPr lIns="72567" tIns="36283" rIns="72567" bIns="36283" anchor="ctr"/>
          <a:lstStyle/>
          <a:p>
            <a:pPr algn="ctr" defTabSz="725668" rtl="1" eaLnBrk="0" fontAlgn="auto" hangingPunct="0">
              <a:spcBef>
                <a:spcPts val="0"/>
              </a:spcBef>
              <a:spcAft>
                <a:spcPts val="0"/>
              </a:spcAft>
              <a:defRPr/>
            </a:pPr>
            <a:r>
              <a:rPr lang="en-US" sz="1200" dirty="0">
                <a:solidFill>
                  <a:srgbClr val="1F497D">
                    <a:lumMod val="10000"/>
                  </a:srgbClr>
                </a:solidFill>
              </a:rPr>
              <a:t>www.comuniondegracia.org</a:t>
            </a:r>
          </a:p>
          <a:p>
            <a:pPr algn="ctr" defTabSz="725668" rtl="1" eaLnBrk="0" fontAlgn="auto" hangingPunct="0">
              <a:spcBef>
                <a:spcPts val="0"/>
              </a:spcBef>
              <a:spcAft>
                <a:spcPts val="0"/>
              </a:spcAft>
              <a:defRPr/>
            </a:pPr>
            <a:r>
              <a:rPr lang="en-US" sz="1200" dirty="0">
                <a:solidFill>
                  <a:srgbClr val="1F497D">
                    <a:lumMod val="10000"/>
                  </a:srgbClr>
                </a:solidFill>
              </a:rPr>
              <a:t>Comunion.gracia@gmail.com</a:t>
            </a:r>
          </a:p>
          <a:p>
            <a:pPr algn="ctr" defTabSz="725668" rtl="1" eaLnBrk="0" fontAlgn="auto" hangingPunct="0">
              <a:spcBef>
                <a:spcPts val="0"/>
              </a:spcBef>
              <a:spcAft>
                <a:spcPts val="0"/>
              </a:spcAft>
              <a:defRPr/>
            </a:pPr>
            <a:r>
              <a:rPr lang="en-US" sz="1050" dirty="0">
                <a:solidFill>
                  <a:srgbClr val="1F497D">
                    <a:lumMod val="10000"/>
                  </a:srgbClr>
                </a:solidFill>
              </a:rPr>
              <a:t>Facebook: </a:t>
            </a:r>
            <a:r>
              <a:rPr lang="en-US" sz="1050" dirty="0" err="1">
                <a:solidFill>
                  <a:srgbClr val="1F497D">
                    <a:lumMod val="10000"/>
                  </a:srgbClr>
                </a:solidFill>
              </a:rPr>
              <a:t>comuniondelagracia</a:t>
            </a:r>
            <a:endParaRPr lang="en-US" sz="1050" dirty="0">
              <a:solidFill>
                <a:srgbClr val="1F497D">
                  <a:lumMod val="10000"/>
                </a:srgbClr>
              </a:solidFill>
            </a:endParaRPr>
          </a:p>
          <a:p>
            <a:pPr algn="ctr" defTabSz="725668" rtl="1" eaLnBrk="0" fontAlgn="auto" hangingPunct="0">
              <a:spcBef>
                <a:spcPts val="0"/>
              </a:spcBef>
              <a:spcAft>
                <a:spcPts val="0"/>
              </a:spcAft>
              <a:defRPr/>
            </a:pPr>
            <a:r>
              <a:rPr lang="es-SV" sz="900" dirty="0" err="1">
                <a:solidFill>
                  <a:srgbClr val="000000"/>
                </a:solidFill>
              </a:rPr>
              <a:t>Twitter</a:t>
            </a:r>
            <a:r>
              <a:rPr lang="es-SV" sz="900" dirty="0">
                <a:solidFill>
                  <a:srgbClr val="000000"/>
                </a:solidFill>
              </a:rPr>
              <a:t>: </a:t>
            </a:r>
            <a:r>
              <a:rPr lang="es-SV" sz="900" dirty="0" err="1">
                <a:solidFill>
                  <a:srgbClr val="000000"/>
                </a:solidFill>
              </a:rPr>
              <a:t>comuniongracia</a:t>
            </a:r>
            <a:endParaRPr lang="es-ES" sz="900" b="1" dirty="0">
              <a:solidFill>
                <a:srgbClr val="1F497D">
                  <a:lumMod val="10000"/>
                </a:srgbClr>
              </a:solidFill>
            </a:endParaRPr>
          </a:p>
        </p:txBody>
      </p:sp>
      <p:pic>
        <p:nvPicPr>
          <p:cNvPr id="32777" name="4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838200"/>
            <a:ext cx="86233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8" name="5 Rectángulo"/>
          <p:cNvSpPr>
            <a:spLocks noChangeArrowheads="1"/>
          </p:cNvSpPr>
          <p:nvPr/>
        </p:nvSpPr>
        <p:spPr bwMode="auto">
          <a:xfrm>
            <a:off x="5400675" y="2072819"/>
            <a:ext cx="3527425"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s-ES" sz="1200" dirty="0" smtClean="0">
                <a:solidFill>
                  <a:srgbClr val="000000"/>
                </a:solidFill>
                <a:latin typeface="Tahoma" pitchFamily="34" charset="0"/>
                <a:cs typeface="Tahoma" pitchFamily="34" charset="0"/>
              </a:rPr>
              <a:t>Para comunicarse con nosotros puede dirigirse a cualquiera de las siguientes direcciones: </a:t>
            </a:r>
            <a:r>
              <a:rPr lang="es-ES" sz="1200" b="1" dirty="0" smtClean="0">
                <a:solidFill>
                  <a:srgbClr val="000000"/>
                </a:solidFill>
                <a:latin typeface="Tahoma" pitchFamily="34" charset="0"/>
                <a:cs typeface="Tahoma" pitchFamily="34" charset="0"/>
                <a:hlinkClick r:id="rId5"/>
              </a:rPr>
              <a:t>Argentina:</a:t>
            </a:r>
            <a:r>
              <a:rPr lang="es-ES" sz="1200" dirty="0" smtClean="0">
                <a:solidFill>
                  <a:srgbClr val="000000"/>
                </a:solidFill>
                <a:latin typeface="Tahoma" pitchFamily="34" charset="0"/>
                <a:cs typeface="Tahoma" pitchFamily="34" charset="0"/>
                <a:hlinkClick r:id="rId5"/>
              </a:rPr>
              <a:t> </a:t>
            </a:r>
            <a:r>
              <a:rPr lang="es-ES" sz="1200" dirty="0" smtClean="0">
                <a:solidFill>
                  <a:srgbClr val="000000"/>
                </a:solidFill>
                <a:latin typeface="Tahoma" pitchFamily="34" charset="0"/>
                <a:cs typeface="Tahoma" pitchFamily="34" charset="0"/>
              </a:rPr>
              <a:t>Iglesia de Dios Universal, Olavarría 4543, (1842) Bo Las Flores, Monte Grande- BA. email: </a:t>
            </a:r>
            <a:r>
              <a:rPr lang="es-ES" sz="1200" dirty="0" smtClean="0">
                <a:solidFill>
                  <a:srgbClr val="000000"/>
                </a:solidFill>
                <a:latin typeface="Tahoma" pitchFamily="34" charset="0"/>
                <a:cs typeface="Tahoma" pitchFamily="34" charset="0"/>
                <a:hlinkClick r:id="rId6"/>
              </a:rPr>
              <a:t>iduarg@gmail.com</a:t>
            </a:r>
            <a:r>
              <a:rPr lang="es-ES" sz="1200" dirty="0" smtClean="0">
                <a:solidFill>
                  <a:srgbClr val="000000"/>
                </a:solidFill>
                <a:latin typeface="Tahoma" pitchFamily="34" charset="0"/>
                <a:cs typeface="Tahoma" pitchFamily="34" charset="0"/>
              </a:rPr>
              <a:t> Tel. (011) 4295-1698. </a:t>
            </a:r>
            <a:r>
              <a:rPr lang="es-ES" sz="1200" b="1" dirty="0" smtClean="0">
                <a:solidFill>
                  <a:srgbClr val="000000"/>
                </a:solidFill>
                <a:latin typeface="Tahoma" pitchFamily="34" charset="0"/>
                <a:cs typeface="Tahoma" pitchFamily="34" charset="0"/>
                <a:hlinkClick r:id="rId7"/>
              </a:rPr>
              <a:t>Colombia: </a:t>
            </a:r>
            <a:r>
              <a:rPr lang="es-ES" sz="1200" dirty="0" smtClean="0">
                <a:solidFill>
                  <a:srgbClr val="000000"/>
                </a:solidFill>
                <a:latin typeface="Tahoma" pitchFamily="34" charset="0"/>
                <a:cs typeface="Tahoma" pitchFamily="34" charset="0"/>
              </a:rPr>
              <a:t>Iglesia de Dios Universal, Calle 49 #26-11 Galerías, Bogotá. Teléfono: 3142825. </a:t>
            </a:r>
            <a:r>
              <a:rPr lang="es-ES" sz="1200" b="1" dirty="0" smtClean="0">
                <a:solidFill>
                  <a:srgbClr val="000000"/>
                </a:solidFill>
                <a:latin typeface="Tahoma" pitchFamily="34" charset="0"/>
                <a:cs typeface="Tahoma" pitchFamily="34" charset="0"/>
                <a:hlinkClick r:id="rId5"/>
              </a:rPr>
              <a:t>Chile:</a:t>
            </a:r>
            <a:r>
              <a:rPr lang="es-ES" sz="1200" dirty="0" smtClean="0">
                <a:solidFill>
                  <a:srgbClr val="000000"/>
                </a:solidFill>
                <a:latin typeface="Tahoma" pitchFamily="34" charset="0"/>
                <a:cs typeface="Tahoma" pitchFamily="34" charset="0"/>
              </a:rPr>
              <a:t> Iglesia de Dios Universal, Casilla 11, Correo 21, Santiago. </a:t>
            </a:r>
            <a:r>
              <a:rPr lang="es-ES" sz="1200" b="1" dirty="0" smtClean="0">
                <a:solidFill>
                  <a:srgbClr val="000000"/>
                </a:solidFill>
                <a:latin typeface="Tahoma" pitchFamily="34" charset="0"/>
                <a:cs typeface="Tahoma" pitchFamily="34" charset="0"/>
                <a:hlinkClick r:id="rId8"/>
              </a:rPr>
              <a:t>El Salvador:</a:t>
            </a:r>
            <a:r>
              <a:rPr lang="es-ES" sz="1200" dirty="0" smtClean="0">
                <a:solidFill>
                  <a:srgbClr val="000000"/>
                </a:solidFill>
                <a:latin typeface="Tahoma" pitchFamily="34" charset="0"/>
                <a:cs typeface="Tahoma" pitchFamily="34" charset="0"/>
              </a:rPr>
              <a:t> Comunión de la Gracia, Calle </a:t>
            </a:r>
            <a:r>
              <a:rPr lang="es-ES" sz="1200" dirty="0" err="1" smtClean="0">
                <a:solidFill>
                  <a:srgbClr val="000000"/>
                </a:solidFill>
                <a:latin typeface="Tahoma" pitchFamily="34" charset="0"/>
                <a:cs typeface="Tahoma" pitchFamily="34" charset="0"/>
              </a:rPr>
              <a:t>Sisimiles</a:t>
            </a:r>
            <a:r>
              <a:rPr lang="es-ES" sz="1200" dirty="0" smtClean="0">
                <a:solidFill>
                  <a:srgbClr val="000000"/>
                </a:solidFill>
                <a:latin typeface="Tahoma" pitchFamily="34" charset="0"/>
                <a:cs typeface="Tahoma" pitchFamily="34" charset="0"/>
              </a:rPr>
              <a:t> 3155, San Salvador. </a:t>
            </a:r>
            <a:r>
              <a:rPr lang="es-ES" sz="1200" b="1" dirty="0" smtClean="0">
                <a:solidFill>
                  <a:srgbClr val="000000"/>
                </a:solidFill>
                <a:latin typeface="Tahoma" pitchFamily="34" charset="0"/>
                <a:cs typeface="Tahoma" pitchFamily="34" charset="0"/>
                <a:hlinkClick r:id="rId9"/>
              </a:rPr>
              <a:t>España:</a:t>
            </a:r>
            <a:r>
              <a:rPr lang="es-ES" sz="1200" b="1" dirty="0" smtClean="0">
                <a:solidFill>
                  <a:srgbClr val="000000"/>
                </a:solidFill>
                <a:latin typeface="Tahoma" pitchFamily="34" charset="0"/>
                <a:cs typeface="Tahoma" pitchFamily="34" charset="0"/>
              </a:rPr>
              <a:t> </a:t>
            </a:r>
            <a:r>
              <a:rPr lang="es-ES" sz="1200" dirty="0" smtClean="0">
                <a:solidFill>
                  <a:srgbClr val="000000"/>
                </a:solidFill>
                <a:latin typeface="Tahoma" pitchFamily="34" charset="0"/>
                <a:cs typeface="Tahoma" pitchFamily="34" charset="0"/>
              </a:rPr>
              <a:t>Iglesia de Dios Universal, Apdo. 185, 28600 Navalcarnero, Madrid. Tel. 91 813 67 05 ó 626 468 629  </a:t>
            </a:r>
            <a:r>
              <a:rPr lang="es-ES" sz="1200" dirty="0" smtClean="0">
                <a:solidFill>
                  <a:srgbClr val="000000"/>
                </a:solidFill>
                <a:latin typeface="Tahoma" pitchFamily="34" charset="0"/>
                <a:cs typeface="Tahoma" pitchFamily="34" charset="0"/>
                <a:hlinkClick r:id="rId10"/>
              </a:rPr>
              <a:t>www.idue.es</a:t>
            </a:r>
            <a:r>
              <a:rPr lang="es-ES" sz="1200" dirty="0" smtClean="0">
                <a:solidFill>
                  <a:srgbClr val="000000"/>
                </a:solidFill>
                <a:latin typeface="Tahoma" pitchFamily="34" charset="0"/>
                <a:cs typeface="Tahoma" pitchFamily="34" charset="0"/>
              </a:rPr>
              <a:t> </a:t>
            </a:r>
            <a:r>
              <a:rPr lang="es-ES" sz="1200" b="1" dirty="0" smtClean="0">
                <a:solidFill>
                  <a:srgbClr val="000000"/>
                </a:solidFill>
                <a:latin typeface="Tahoma" pitchFamily="34" charset="0"/>
                <a:cs typeface="Tahoma" pitchFamily="34" charset="0"/>
                <a:hlinkClick r:id="rId11"/>
              </a:rPr>
              <a:t>Estados Unidos:</a:t>
            </a:r>
            <a:r>
              <a:rPr lang="es-ES" sz="1200" dirty="0" smtClean="0">
                <a:solidFill>
                  <a:srgbClr val="000000"/>
                </a:solidFill>
                <a:latin typeface="Tahoma" pitchFamily="34" charset="0"/>
                <a:cs typeface="Tahoma" pitchFamily="34" charset="0"/>
              </a:rPr>
              <a:t> Comunión de Gracia Internacional, P.O. Box 5005, </a:t>
            </a:r>
            <a:r>
              <a:rPr lang="es-ES" sz="1200" dirty="0" err="1" smtClean="0">
                <a:solidFill>
                  <a:srgbClr val="000000"/>
                </a:solidFill>
                <a:latin typeface="Tahoma" pitchFamily="34" charset="0"/>
                <a:cs typeface="Tahoma" pitchFamily="34" charset="0"/>
              </a:rPr>
              <a:t>Glendora</a:t>
            </a:r>
            <a:r>
              <a:rPr lang="es-ES" sz="1200" dirty="0" smtClean="0">
                <a:solidFill>
                  <a:srgbClr val="000000"/>
                </a:solidFill>
                <a:latin typeface="Tahoma" pitchFamily="34" charset="0"/>
                <a:cs typeface="Tahoma" pitchFamily="34" charset="0"/>
              </a:rPr>
              <a:t>, CA 91740-5005. </a:t>
            </a:r>
            <a:r>
              <a:rPr lang="es-ES" sz="1200" b="1" dirty="0" smtClean="0">
                <a:solidFill>
                  <a:srgbClr val="000000"/>
                </a:solidFill>
                <a:latin typeface="Tahoma" pitchFamily="34" charset="0"/>
                <a:cs typeface="Tahoma" pitchFamily="34" charset="0"/>
                <a:hlinkClick r:id="rId12"/>
              </a:rPr>
              <a:t>Guatemala:</a:t>
            </a:r>
            <a:r>
              <a:rPr lang="es-ES" sz="1200" dirty="0" smtClean="0">
                <a:solidFill>
                  <a:srgbClr val="000000"/>
                </a:solidFill>
                <a:latin typeface="Tahoma" pitchFamily="34" charset="0"/>
                <a:cs typeface="Tahoma" pitchFamily="34" charset="0"/>
              </a:rPr>
              <a:t> Iglesia de Dios Universal, Apartado 2489, Guatemala. </a:t>
            </a:r>
            <a:r>
              <a:rPr lang="es-ES" sz="1200" b="1" dirty="0" smtClean="0">
                <a:solidFill>
                  <a:srgbClr val="000000"/>
                </a:solidFill>
                <a:latin typeface="Tahoma" pitchFamily="34" charset="0"/>
                <a:cs typeface="Tahoma" pitchFamily="34" charset="0"/>
                <a:hlinkClick r:id="rId13"/>
              </a:rPr>
              <a:t>Honduras:</a:t>
            </a:r>
            <a:r>
              <a:rPr lang="es-ES" sz="1200" dirty="0" smtClean="0">
                <a:solidFill>
                  <a:srgbClr val="000000"/>
                </a:solidFill>
                <a:latin typeface="Tahoma" pitchFamily="34" charset="0"/>
                <a:cs typeface="Tahoma" pitchFamily="34" charset="0"/>
              </a:rPr>
              <a:t> Iglesia de Dios Universal, Apartado 20831, Comayagüela. </a:t>
            </a:r>
            <a:r>
              <a:rPr lang="es-ES" sz="1200" b="1" dirty="0" smtClean="0">
                <a:solidFill>
                  <a:srgbClr val="000000"/>
                </a:solidFill>
                <a:latin typeface="Tahoma" pitchFamily="34" charset="0"/>
                <a:cs typeface="Tahoma" pitchFamily="34" charset="0"/>
                <a:hlinkClick r:id="rId14"/>
              </a:rPr>
              <a:t>México:</a:t>
            </a:r>
            <a:r>
              <a:rPr lang="es-ES" sz="1200" b="1" dirty="0" smtClean="0">
                <a:solidFill>
                  <a:srgbClr val="000000"/>
                </a:solidFill>
                <a:latin typeface="Tahoma" pitchFamily="34" charset="0"/>
                <a:cs typeface="Tahoma" pitchFamily="34" charset="0"/>
              </a:rPr>
              <a:t> </a:t>
            </a:r>
            <a:r>
              <a:rPr lang="es-ES" sz="1200" dirty="0" smtClean="0">
                <a:solidFill>
                  <a:srgbClr val="000000"/>
                </a:solidFill>
                <a:latin typeface="Tahoma" pitchFamily="34" charset="0"/>
                <a:cs typeface="Tahoma" pitchFamily="34" charset="0"/>
              </a:rPr>
              <a:t>Comunión Internacional de la Gracia, </a:t>
            </a:r>
            <a:r>
              <a:rPr lang="es-ES" sz="1200" dirty="0" smtClean="0">
                <a:solidFill>
                  <a:srgbClr val="000000"/>
                </a:solidFill>
                <a:latin typeface="Tahoma" pitchFamily="34" charset="0"/>
                <a:cs typeface="Tahoma" pitchFamily="34" charset="0"/>
                <a:hlinkClick r:id="rId15"/>
              </a:rPr>
              <a:t>www.comuniongracia.org.mx/blog/</a:t>
            </a:r>
            <a:r>
              <a:rPr lang="es-ES" sz="1200" dirty="0" smtClean="0">
                <a:solidFill>
                  <a:srgbClr val="000000"/>
                </a:solidFill>
                <a:latin typeface="Tahoma" pitchFamily="34" charset="0"/>
                <a:cs typeface="Tahoma" pitchFamily="34" charset="0"/>
              </a:rPr>
              <a:t> </a:t>
            </a:r>
            <a:r>
              <a:rPr lang="es-ES" sz="1200" b="1" dirty="0" smtClean="0">
                <a:solidFill>
                  <a:srgbClr val="000000"/>
                </a:solidFill>
                <a:latin typeface="Tahoma" pitchFamily="34" charset="0"/>
                <a:cs typeface="Tahoma" pitchFamily="34" charset="0"/>
                <a:hlinkClick r:id="rId16"/>
              </a:rPr>
              <a:t>Perú: </a:t>
            </a:r>
            <a:r>
              <a:rPr lang="es-ES" sz="1200" dirty="0" smtClean="0">
                <a:solidFill>
                  <a:srgbClr val="000000"/>
                </a:solidFill>
                <a:latin typeface="Tahoma" pitchFamily="34" charset="0"/>
                <a:cs typeface="Tahoma" pitchFamily="34" charset="0"/>
              </a:rPr>
              <a:t>Comunión Peruana de la Gracia, Email: </a:t>
            </a:r>
            <a:r>
              <a:rPr lang="es-ES" sz="1200" dirty="0" smtClean="0">
                <a:solidFill>
                  <a:srgbClr val="000000"/>
                </a:solidFill>
                <a:latin typeface="Tahoma" pitchFamily="34" charset="0"/>
                <a:cs typeface="Tahoma" pitchFamily="34" charset="0"/>
                <a:hlinkClick r:id="rId17"/>
              </a:rPr>
              <a:t>josekasum1@yahoo.es</a:t>
            </a:r>
            <a:endParaRPr lang="es-SV" sz="1200" dirty="0" smtClean="0">
              <a:solidFill>
                <a:srgbClr val="000000"/>
              </a:solidFill>
              <a:latin typeface="Tahoma" pitchFamily="34" charset="0"/>
              <a:cs typeface="Tahoma" pitchFamily="34" charset="0"/>
            </a:endParaRPr>
          </a:p>
        </p:txBody>
      </p:sp>
      <p:sp>
        <p:nvSpPr>
          <p:cNvPr id="32779" name="Line 9"/>
          <p:cNvSpPr>
            <a:spLocks noChangeShapeType="1"/>
          </p:cNvSpPr>
          <p:nvPr/>
        </p:nvSpPr>
        <p:spPr bwMode="auto">
          <a:xfrm>
            <a:off x="5327650" y="2179638"/>
            <a:ext cx="0" cy="45481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hangingPunct="0"/>
            <a:endParaRPr lang="es-SV" sz="2400" smtClean="0">
              <a:solidFill>
                <a:srgbClr val="000000"/>
              </a:solidFill>
              <a:latin typeface="Times" pitchFamily="18" charset="0"/>
              <a:cs typeface="+mn-cs"/>
            </a:endParaRPr>
          </a:p>
        </p:txBody>
      </p:sp>
      <p:sp>
        <p:nvSpPr>
          <p:cNvPr id="32780" name="7 Rectángulo"/>
          <p:cNvSpPr>
            <a:spLocks noChangeArrowheads="1"/>
          </p:cNvSpPr>
          <p:nvPr/>
        </p:nvSpPr>
        <p:spPr bwMode="auto">
          <a:xfrm>
            <a:off x="468313" y="2241550"/>
            <a:ext cx="4679950" cy="323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s-SV" sz="1200" dirty="0" smtClean="0">
                <a:solidFill>
                  <a:srgbClr val="000000"/>
                </a:solidFill>
                <a:latin typeface="Tahoma" pitchFamily="34" charset="0"/>
                <a:cs typeface="Tahoma" pitchFamily="34" charset="0"/>
              </a:rPr>
              <a:t>COMUNIÓN DE GRACIA INTERNACIONAL [GRACE </a:t>
            </a:r>
            <a:r>
              <a:rPr lang="es-SV" sz="1200" dirty="0" err="1" smtClean="0">
                <a:solidFill>
                  <a:srgbClr val="000000"/>
                </a:solidFill>
                <a:latin typeface="Tahoma" pitchFamily="34" charset="0"/>
                <a:cs typeface="Tahoma" pitchFamily="34" charset="0"/>
              </a:rPr>
              <a:t>COMMUNION</a:t>
            </a:r>
            <a:r>
              <a:rPr lang="es-SV" sz="1200" dirty="0" smtClean="0">
                <a:solidFill>
                  <a:srgbClr val="000000"/>
                </a:solidFill>
                <a:latin typeface="Tahoma" pitchFamily="34" charset="0"/>
                <a:cs typeface="Tahoma" pitchFamily="34" charset="0"/>
              </a:rPr>
              <a:t> INTERNATIONAL], es una denominación evangélica activa en casi 100 países y territorios y mantiene su sede internacional en </a:t>
            </a:r>
            <a:r>
              <a:rPr lang="es-SV" sz="1200" dirty="0" err="1" smtClean="0">
                <a:solidFill>
                  <a:srgbClr val="000000"/>
                </a:solidFill>
                <a:latin typeface="Tahoma" pitchFamily="34" charset="0"/>
                <a:cs typeface="Tahoma" pitchFamily="34" charset="0"/>
              </a:rPr>
              <a:t>Glendora</a:t>
            </a:r>
            <a:r>
              <a:rPr lang="es-SV" sz="1200" dirty="0" smtClean="0">
                <a:solidFill>
                  <a:srgbClr val="000000"/>
                </a:solidFill>
                <a:latin typeface="Tahoma" pitchFamily="34" charset="0"/>
                <a:cs typeface="Tahoma" pitchFamily="34" charset="0"/>
              </a:rPr>
              <a:t>, California. La iglesia, con una afiliación internacional de alrededor de 42 mil miembros, y 900 congregaciones, tiene la misión de “vivir y compartir el evangelio”.</a:t>
            </a:r>
          </a:p>
          <a:p>
            <a:pPr eaLnBrk="0" hangingPunct="0"/>
            <a:endParaRPr lang="es-SV" sz="1200" dirty="0" smtClean="0">
              <a:solidFill>
                <a:srgbClr val="000000"/>
              </a:solidFill>
              <a:latin typeface="Tahoma" pitchFamily="34" charset="0"/>
              <a:cs typeface="Tahoma" pitchFamily="34" charset="0"/>
            </a:endParaRPr>
          </a:p>
          <a:p>
            <a:pPr eaLnBrk="0" hangingPunct="0"/>
            <a:r>
              <a:rPr lang="es-SV" sz="1200" dirty="0" smtClean="0">
                <a:solidFill>
                  <a:srgbClr val="000000"/>
                </a:solidFill>
                <a:latin typeface="Tahoma" pitchFamily="34" charset="0"/>
                <a:cs typeface="Tahoma" pitchFamily="34" charset="0"/>
              </a:rPr>
              <a:t>Somos miembros de la Asociación Nacional de Evangélicos (</a:t>
            </a:r>
            <a:r>
              <a:rPr lang="es-SV" sz="1200" dirty="0" err="1" smtClean="0">
                <a:solidFill>
                  <a:srgbClr val="000000"/>
                </a:solidFill>
                <a:latin typeface="Tahoma" pitchFamily="34" charset="0"/>
                <a:cs typeface="Tahoma" pitchFamily="34" charset="0"/>
              </a:rPr>
              <a:t>NAE</a:t>
            </a:r>
            <a:r>
              <a:rPr lang="es-SV" sz="1200" dirty="0" smtClean="0">
                <a:solidFill>
                  <a:srgbClr val="000000"/>
                </a:solidFill>
                <a:latin typeface="Tahoma" pitchFamily="34" charset="0"/>
                <a:cs typeface="Tahoma" pitchFamily="34" charset="0"/>
              </a:rPr>
              <a:t>) en los Estados Unidos y sus equivalentes en otros países. La iglesia es también miembro de la Misión América y de la Asociación de Mayordomía Cristiana. </a:t>
            </a:r>
          </a:p>
          <a:p>
            <a:pPr eaLnBrk="0" hangingPunct="0"/>
            <a:endParaRPr lang="es-SV" sz="1200" dirty="0" smtClean="0">
              <a:solidFill>
                <a:srgbClr val="000000"/>
              </a:solidFill>
              <a:latin typeface="Tahoma" pitchFamily="34" charset="0"/>
              <a:cs typeface="Tahoma" pitchFamily="34" charset="0"/>
            </a:endParaRPr>
          </a:p>
          <a:p>
            <a:pPr eaLnBrk="0" hangingPunct="0"/>
            <a:r>
              <a:rPr lang="es-SV" sz="1200" dirty="0" smtClean="0">
                <a:solidFill>
                  <a:srgbClr val="000000"/>
                </a:solidFill>
                <a:latin typeface="Tahoma" pitchFamily="34" charset="0"/>
                <a:cs typeface="Tahoma" pitchFamily="34" charset="0"/>
              </a:rPr>
              <a:t>Creemos en la unidad espiritual de todos los creyentes en nuestro Señor Jesucristo. Le invitamos a reunirse con nosotros en nuestros servicios de adoración donde escuchará el evangelio de Jesucristo y conocerá a otros cristianos que están experimentando su relación con Jesucristo, así como usted.</a:t>
            </a:r>
          </a:p>
        </p:txBody>
      </p:sp>
    </p:spTree>
    <p:extLst>
      <p:ext uri="{BB962C8B-B14F-4D97-AF65-F5344CB8AC3E}">
        <p14:creationId xmlns:p14="http://schemas.microsoft.com/office/powerpoint/2010/main" val="1815560571"/>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183883"/>
      </a:dk1>
      <a:lt1>
        <a:srgbClr val="FFFFFF"/>
      </a:lt1>
      <a:dk2>
        <a:srgbClr val="183883"/>
      </a:dk2>
      <a:lt2>
        <a:srgbClr val="808080"/>
      </a:lt2>
      <a:accent1>
        <a:srgbClr val="D4E3F7"/>
      </a:accent1>
      <a:accent2>
        <a:srgbClr val="0067AF"/>
      </a:accent2>
      <a:accent3>
        <a:srgbClr val="FFFFFF"/>
      </a:accent3>
      <a:accent4>
        <a:srgbClr val="132E6F"/>
      </a:accent4>
      <a:accent5>
        <a:srgbClr val="E6EFFA"/>
      </a:accent5>
      <a:accent6>
        <a:srgbClr val="005D9E"/>
      </a:accent6>
      <a:hlink>
        <a:srgbClr val="365B91"/>
      </a:hlink>
      <a:folHlink>
        <a:srgbClr val="0099A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183883"/>
        </a:dk1>
        <a:lt1>
          <a:srgbClr val="FFFFFF"/>
        </a:lt1>
        <a:dk2>
          <a:srgbClr val="000000"/>
        </a:dk2>
        <a:lt2>
          <a:srgbClr val="808080"/>
        </a:lt2>
        <a:accent1>
          <a:srgbClr val="BBE0E3"/>
        </a:accent1>
        <a:accent2>
          <a:srgbClr val="333399"/>
        </a:accent2>
        <a:accent3>
          <a:srgbClr val="FFFFFF"/>
        </a:accent3>
        <a:accent4>
          <a:srgbClr val="132E6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183883"/>
        </a:dk1>
        <a:lt1>
          <a:srgbClr val="FFFFFF"/>
        </a:lt1>
        <a:dk2>
          <a:srgbClr val="000000"/>
        </a:dk2>
        <a:lt2>
          <a:srgbClr val="808080"/>
        </a:lt2>
        <a:accent1>
          <a:srgbClr val="D4E3F7"/>
        </a:accent1>
        <a:accent2>
          <a:srgbClr val="333399"/>
        </a:accent2>
        <a:accent3>
          <a:srgbClr val="FFFFFF"/>
        </a:accent3>
        <a:accent4>
          <a:srgbClr val="132E6F"/>
        </a:accent4>
        <a:accent5>
          <a:srgbClr val="E6EFFA"/>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183883"/>
        </a:dk1>
        <a:lt1>
          <a:srgbClr val="FFFFFF"/>
        </a:lt1>
        <a:dk2>
          <a:srgbClr val="183883"/>
        </a:dk2>
        <a:lt2>
          <a:srgbClr val="808080"/>
        </a:lt2>
        <a:accent1>
          <a:srgbClr val="D4E3F7"/>
        </a:accent1>
        <a:accent2>
          <a:srgbClr val="333399"/>
        </a:accent2>
        <a:accent3>
          <a:srgbClr val="FFFFFF"/>
        </a:accent3>
        <a:accent4>
          <a:srgbClr val="132E6F"/>
        </a:accent4>
        <a:accent5>
          <a:srgbClr val="E6EFFA"/>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183883"/>
        </a:dk1>
        <a:lt1>
          <a:srgbClr val="FFFFFF"/>
        </a:lt1>
        <a:dk2>
          <a:srgbClr val="183883"/>
        </a:dk2>
        <a:lt2>
          <a:srgbClr val="808080"/>
        </a:lt2>
        <a:accent1>
          <a:srgbClr val="D4E3F7"/>
        </a:accent1>
        <a:accent2>
          <a:srgbClr val="0067AF"/>
        </a:accent2>
        <a:accent3>
          <a:srgbClr val="FFFFFF"/>
        </a:accent3>
        <a:accent4>
          <a:srgbClr val="132E6F"/>
        </a:accent4>
        <a:accent5>
          <a:srgbClr val="E6EFFA"/>
        </a:accent5>
        <a:accent6>
          <a:srgbClr val="005D9E"/>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726</TotalTime>
  <Words>2323</Words>
  <Application>Microsoft Office PowerPoint</Application>
  <PresentationFormat>Presentación en pantalla (4:3)</PresentationFormat>
  <Paragraphs>174</Paragraphs>
  <Slides>28</Slides>
  <Notes>28</Notes>
  <HiddenSlides>0</HiddenSlides>
  <MMClips>0</MMClips>
  <ScaleCrop>false</ScaleCrop>
  <HeadingPairs>
    <vt:vector size="4" baseType="variant">
      <vt:variant>
        <vt:lpstr>Tema</vt:lpstr>
      </vt:variant>
      <vt:variant>
        <vt:i4>1</vt:i4>
      </vt:variant>
      <vt:variant>
        <vt:lpstr>Títulos de diapositiva</vt:lpstr>
      </vt:variant>
      <vt:variant>
        <vt:i4>28</vt:i4>
      </vt:variant>
    </vt:vector>
  </HeadingPairs>
  <TitlesOfParts>
    <vt:vector size="29" baseType="lpstr">
      <vt:lpstr>Default Design</vt:lpstr>
      <vt:lpstr>Capítulo II El regalo de Dios</vt:lpstr>
      <vt:lpstr>¡La salvación sí es un regalo!</vt:lpstr>
      <vt:lpstr>¡La salvación sí es un regalo!</vt:lpstr>
      <vt:lpstr>Muchos creen que tenemos que ser “suficientemente buenos” para Dios. </vt:lpstr>
      <vt:lpstr>No por buenas obras</vt:lpstr>
      <vt:lpstr>Aunque nuestras obras sean muy buenas, no son la razón por la que Dios nos salva. </vt:lpstr>
      <vt:lpstr>No por guardar la ley</vt:lpstr>
      <vt:lpstr>Jesús dio su vida por nosotros</vt:lpstr>
      <vt:lpstr>Cristo murió por nosotros</vt:lpstr>
      <vt:lpstr>Cristo murió por nosotros</vt:lpstr>
      <vt:lpstr>Cristo murió por  nuestros pecados</vt:lpstr>
      <vt:lpstr>Nosotros merecemos morir, dice Él, pero somos salvos por gracia por medio de Cristo Jesús.   No merecemos vivir con Dios, puesto que no somos perfectos, pero Dios nos salva por medio de Jesucristo.</vt:lpstr>
      <vt:lpstr>Descripciones de la salvación</vt:lpstr>
      <vt:lpstr>La salvación en términos de amistad</vt:lpstr>
      <vt:lpstr>Dios ahora nos llama sus hijos, nos ha adoptado.</vt:lpstr>
      <vt:lpstr>La salvación descrita como  una herencia</vt:lpstr>
      <vt:lpstr>La salvación descrita como  una herencia</vt:lpstr>
      <vt:lpstr>Un regalo recibido por fe</vt:lpstr>
      <vt:lpstr>A algunos no les explicaron bien, otros deciden no aceptarlo.</vt:lpstr>
      <vt:lpstr>A algunos no escuchan, otros no lo creen, y otros prefieren seguir igual.</vt:lpstr>
      <vt:lpstr>Si no crees el mensaje,  no recibirás todos sus beneficios.</vt:lpstr>
      <vt:lpstr>La fe.</vt:lpstr>
      <vt:lpstr>Confiar.</vt:lpstr>
      <vt:lpstr>¿Por qué nació usted?</vt:lpstr>
      <vt:lpstr>¿Obtendremos la gloria eterna?</vt:lpstr>
      <vt:lpstr>Confiar en Cristo</vt:lpstr>
      <vt:lpstr>Usted está invitado</vt:lpstr>
      <vt:lpstr>Presentación de PowerPoint</vt:lpstr>
    </vt:vector>
  </TitlesOfParts>
  <Company>Presentation Magazine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block Template</dc:title>
  <dc:creator>Presentation Magazine</dc:creator>
  <cp:lastModifiedBy>David Emmanuel Agreda</cp:lastModifiedBy>
  <cp:revision>44</cp:revision>
  <dcterms:created xsi:type="dcterms:W3CDTF">2005-02-28T14:06:28Z</dcterms:created>
  <dcterms:modified xsi:type="dcterms:W3CDTF">2012-11-01T21:35:32Z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Presentation Helper</vt:lpwstr>
  </property>
</Properties>
</file>